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9" r:id="rId3"/>
    <p:sldId id="261" r:id="rId4"/>
    <p:sldId id="301" r:id="rId5"/>
    <p:sldId id="302" r:id="rId6"/>
    <p:sldId id="315" r:id="rId7"/>
    <p:sldId id="263" r:id="rId8"/>
    <p:sldId id="264" r:id="rId9"/>
    <p:sldId id="316" r:id="rId10"/>
    <p:sldId id="265" r:id="rId11"/>
    <p:sldId id="266" r:id="rId12"/>
    <p:sldId id="300" r:id="rId13"/>
    <p:sldId id="267" r:id="rId14"/>
    <p:sldId id="268" r:id="rId15"/>
    <p:sldId id="276" r:id="rId16"/>
    <p:sldId id="273" r:id="rId17"/>
    <p:sldId id="292" r:id="rId18"/>
    <p:sldId id="258" r:id="rId19"/>
    <p:sldId id="271" r:id="rId20"/>
    <p:sldId id="270" r:id="rId21"/>
    <p:sldId id="293" r:id="rId22"/>
    <p:sldId id="294" r:id="rId23"/>
    <p:sldId id="295" r:id="rId24"/>
    <p:sldId id="323" r:id="rId25"/>
    <p:sldId id="324" r:id="rId26"/>
    <p:sldId id="325" r:id="rId27"/>
    <p:sldId id="326" r:id="rId28"/>
    <p:sldId id="327" r:id="rId29"/>
    <p:sldId id="317" r:id="rId30"/>
    <p:sldId id="296" r:id="rId31"/>
    <p:sldId id="297" r:id="rId32"/>
    <p:sldId id="298" r:id="rId33"/>
    <p:sldId id="275" r:id="rId34"/>
    <p:sldId id="277" r:id="rId35"/>
    <p:sldId id="278" r:id="rId36"/>
    <p:sldId id="279" r:id="rId37"/>
    <p:sldId id="320" r:id="rId38"/>
    <p:sldId id="282" r:id="rId39"/>
    <p:sldId id="283" r:id="rId40"/>
    <p:sldId id="284" r:id="rId41"/>
    <p:sldId id="321" r:id="rId42"/>
    <p:sldId id="288" r:id="rId43"/>
    <p:sldId id="322" r:id="rId44"/>
    <p:sldId id="319" r:id="rId45"/>
    <p:sldId id="289" r:id="rId46"/>
    <p:sldId id="290" r:id="rId47"/>
    <p:sldId id="286" r:id="rId48"/>
    <p:sldId id="280" r:id="rId49"/>
    <p:sldId id="303" r:id="rId50"/>
    <p:sldId id="304" r:id="rId51"/>
    <p:sldId id="305" r:id="rId52"/>
    <p:sldId id="306" r:id="rId53"/>
    <p:sldId id="307" r:id="rId54"/>
    <p:sldId id="309" r:id="rId55"/>
    <p:sldId id="310" r:id="rId56"/>
    <p:sldId id="311" r:id="rId57"/>
    <p:sldId id="312" r:id="rId58"/>
    <p:sldId id="328" r:id="rId59"/>
    <p:sldId id="329" r:id="rId60"/>
    <p:sldId id="330" r:id="rId61"/>
    <p:sldId id="338" r:id="rId62"/>
    <p:sldId id="331" r:id="rId63"/>
    <p:sldId id="339" r:id="rId64"/>
    <p:sldId id="332" r:id="rId65"/>
    <p:sldId id="340" r:id="rId66"/>
    <p:sldId id="333" r:id="rId67"/>
    <p:sldId id="334" r:id="rId68"/>
    <p:sldId id="335" r:id="rId69"/>
    <p:sldId id="336" r:id="rId70"/>
    <p:sldId id="337" r:id="rId71"/>
    <p:sldId id="341" r:id="rId72"/>
    <p:sldId id="342"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235" autoAdjust="0"/>
    <p:restoredTop sz="94671" autoAdjust="0"/>
  </p:normalViewPr>
  <p:slideViewPr>
    <p:cSldViewPr>
      <p:cViewPr>
        <p:scale>
          <a:sx n="64" d="100"/>
          <a:sy n="64" d="100"/>
        </p:scale>
        <p:origin x="-1332" y="-222"/>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031D1-BAD2-45FB-B241-8B38215E5E7E}" type="doc">
      <dgm:prSet loTypeId="urn:microsoft.com/office/officeart/2005/8/layout/vProcess5" loCatId="process" qsTypeId="urn:microsoft.com/office/officeart/2005/8/quickstyle/simple1" qsCatId="simple" csTypeId="urn:microsoft.com/office/officeart/2005/8/colors/colorful1#17" csCatId="colorful" phldr="1"/>
      <dgm:spPr/>
      <dgm:t>
        <a:bodyPr/>
        <a:lstStyle/>
        <a:p>
          <a:endParaRPr lang="en-IN"/>
        </a:p>
      </dgm:t>
    </dgm:pt>
    <dgm:pt modelId="{0C23EC9B-A8F2-490E-A1C3-FBAE94AF7DEC}">
      <dgm:prSet/>
      <dgm:spPr/>
      <dgm:t>
        <a:bodyPr/>
        <a:lstStyle/>
        <a:p>
          <a:pPr rtl="0"/>
          <a:r>
            <a:rPr lang="en-US" b="1" dirty="0" smtClean="0">
              <a:latin typeface="Calibri" pitchFamily="34" charset="0"/>
            </a:rPr>
            <a:t>Early Recognition of sudden cardiac arrest (SCA)</a:t>
          </a:r>
          <a:endParaRPr lang="en-IN" b="1" dirty="0">
            <a:latin typeface="Calibri" pitchFamily="34" charset="0"/>
          </a:endParaRPr>
        </a:p>
      </dgm:t>
    </dgm:pt>
    <dgm:pt modelId="{F41A0989-9467-4647-AEDC-667EEEBD7169}" type="parTrans" cxnId="{E4B2FB8F-54E3-41E1-A926-4ED421214F13}">
      <dgm:prSet/>
      <dgm:spPr/>
      <dgm:t>
        <a:bodyPr/>
        <a:lstStyle/>
        <a:p>
          <a:endParaRPr lang="en-IN"/>
        </a:p>
      </dgm:t>
    </dgm:pt>
    <dgm:pt modelId="{A0F77003-7B89-40E5-A757-8433370C962A}" type="sibTrans" cxnId="{E4B2FB8F-54E3-41E1-A926-4ED421214F13}">
      <dgm:prSet/>
      <dgm:spPr/>
      <dgm:t>
        <a:bodyPr/>
        <a:lstStyle/>
        <a:p>
          <a:endParaRPr lang="en-IN"/>
        </a:p>
      </dgm:t>
    </dgm:pt>
    <dgm:pt modelId="{592790D8-CF1C-4D0E-92A4-3EC03CE6C4E0}">
      <dgm:prSet/>
      <dgm:spPr/>
      <dgm:t>
        <a:bodyPr/>
        <a:lstStyle/>
        <a:p>
          <a:pPr rtl="0"/>
          <a:r>
            <a:rPr lang="en-US" dirty="0" smtClean="0">
              <a:latin typeface="Calibri" pitchFamily="34" charset="0"/>
            </a:rPr>
            <a:t>Unresponsiveness- gently tap the patient and check for response</a:t>
          </a:r>
          <a:endParaRPr lang="en-IN" dirty="0">
            <a:latin typeface="Calibri" pitchFamily="34" charset="0"/>
          </a:endParaRPr>
        </a:p>
      </dgm:t>
    </dgm:pt>
    <dgm:pt modelId="{D18BFC93-7F2C-4A16-A526-593B5068A6B5}" type="parTrans" cxnId="{9C7FD04B-FF16-48E0-B8C4-0AC709A85CAA}">
      <dgm:prSet/>
      <dgm:spPr/>
      <dgm:t>
        <a:bodyPr/>
        <a:lstStyle/>
        <a:p>
          <a:endParaRPr lang="en-IN"/>
        </a:p>
      </dgm:t>
    </dgm:pt>
    <dgm:pt modelId="{F128711A-BA35-43AC-A96E-619E69EEACC5}" type="sibTrans" cxnId="{9C7FD04B-FF16-48E0-B8C4-0AC709A85CAA}">
      <dgm:prSet/>
      <dgm:spPr/>
      <dgm:t>
        <a:bodyPr/>
        <a:lstStyle/>
        <a:p>
          <a:endParaRPr lang="en-IN"/>
        </a:p>
      </dgm:t>
    </dgm:pt>
    <dgm:pt modelId="{0C91F4C8-94EE-4A53-B326-909CCC912279}">
      <dgm:prSet/>
      <dgm:spPr/>
      <dgm:t>
        <a:bodyPr/>
        <a:lstStyle/>
        <a:p>
          <a:pPr rtl="0"/>
          <a:r>
            <a:rPr lang="en-US" dirty="0" smtClean="0">
              <a:latin typeface="Calibri" pitchFamily="34" charset="0"/>
            </a:rPr>
            <a:t>Breathing-lack of breathing or abnormal breathing (gasping)</a:t>
          </a:r>
          <a:endParaRPr lang="en-IN" dirty="0">
            <a:latin typeface="Calibri" pitchFamily="34" charset="0"/>
          </a:endParaRPr>
        </a:p>
      </dgm:t>
    </dgm:pt>
    <dgm:pt modelId="{95F2B33D-2BC1-4C67-BC8D-D321F34BCDE3}" type="parTrans" cxnId="{13230594-4ED1-4C2D-8EDC-9C16C92194E4}">
      <dgm:prSet/>
      <dgm:spPr/>
      <dgm:t>
        <a:bodyPr/>
        <a:lstStyle/>
        <a:p>
          <a:endParaRPr lang="en-IN"/>
        </a:p>
      </dgm:t>
    </dgm:pt>
    <dgm:pt modelId="{BD9A6F83-2759-4FBA-AB5F-244B5680808E}" type="sibTrans" cxnId="{13230594-4ED1-4C2D-8EDC-9C16C92194E4}">
      <dgm:prSet/>
      <dgm:spPr/>
      <dgm:t>
        <a:bodyPr/>
        <a:lstStyle/>
        <a:p>
          <a:endParaRPr lang="en-IN"/>
        </a:p>
      </dgm:t>
    </dgm:pt>
    <dgm:pt modelId="{66F80C80-C58D-46E8-8B64-A2663570B7C4}">
      <dgm:prSet/>
      <dgm:spPr/>
      <dgm:t>
        <a:bodyPr/>
        <a:lstStyle/>
        <a:p>
          <a:pPr rtl="0"/>
          <a:r>
            <a:rPr lang="en-US" b="1" dirty="0" smtClean="0">
              <a:latin typeface="Calibri" pitchFamily="34" charset="0"/>
            </a:rPr>
            <a:t>Activating Emergency Response System</a:t>
          </a:r>
          <a:endParaRPr lang="en-US" b="1" dirty="0">
            <a:latin typeface="Calibri" pitchFamily="34" charset="0"/>
          </a:endParaRPr>
        </a:p>
      </dgm:t>
    </dgm:pt>
    <dgm:pt modelId="{DEA26EE1-5F5A-4198-8D8D-182B6C9DE037}" type="parTrans" cxnId="{133B2359-961B-4649-B0AB-159196F4D2F9}">
      <dgm:prSet/>
      <dgm:spPr/>
      <dgm:t>
        <a:bodyPr/>
        <a:lstStyle/>
        <a:p>
          <a:endParaRPr lang="en-IN"/>
        </a:p>
      </dgm:t>
    </dgm:pt>
    <dgm:pt modelId="{BC5203B6-FA07-40BD-8757-ED53E944E11B}" type="sibTrans" cxnId="{133B2359-961B-4649-B0AB-159196F4D2F9}">
      <dgm:prSet/>
      <dgm:spPr/>
      <dgm:t>
        <a:bodyPr/>
        <a:lstStyle/>
        <a:p>
          <a:endParaRPr lang="en-IN"/>
        </a:p>
      </dgm:t>
    </dgm:pt>
    <dgm:pt modelId="{FD48C1BE-EAB3-40A2-B527-E73D7110DAEE}">
      <dgm:prSet/>
      <dgm:spPr/>
      <dgm:t>
        <a:bodyPr/>
        <a:lstStyle/>
        <a:p>
          <a:r>
            <a:rPr lang="en-US" dirty="0" smtClean="0">
              <a:latin typeface="Calibri" pitchFamily="34" charset="0"/>
            </a:rPr>
            <a:t>Call for help</a:t>
          </a:r>
        </a:p>
      </dgm:t>
    </dgm:pt>
    <dgm:pt modelId="{9E6618DB-2C33-4ED6-9B2A-BAA311B22693}" type="parTrans" cxnId="{97A2C704-4271-4AF5-AAB4-D14E50AEEFBB}">
      <dgm:prSet/>
      <dgm:spPr/>
      <dgm:t>
        <a:bodyPr/>
        <a:lstStyle/>
        <a:p>
          <a:endParaRPr lang="en-IN"/>
        </a:p>
      </dgm:t>
    </dgm:pt>
    <dgm:pt modelId="{4509678B-9B4C-4ED7-97A4-7BA1384A9906}" type="sibTrans" cxnId="{97A2C704-4271-4AF5-AAB4-D14E50AEEFBB}">
      <dgm:prSet/>
      <dgm:spPr/>
      <dgm:t>
        <a:bodyPr/>
        <a:lstStyle/>
        <a:p>
          <a:endParaRPr lang="en-IN"/>
        </a:p>
      </dgm:t>
    </dgm:pt>
    <dgm:pt modelId="{38C55008-4F7C-4E65-A437-C0FB5DDC7F6B}">
      <dgm:prSet/>
      <dgm:spPr/>
      <dgm:t>
        <a:bodyPr/>
        <a:lstStyle/>
        <a:p>
          <a:r>
            <a:rPr lang="en-US" dirty="0" smtClean="0">
              <a:latin typeface="Calibri" pitchFamily="34" charset="0"/>
            </a:rPr>
            <a:t>Arrange for defibrillator</a:t>
          </a:r>
          <a:endParaRPr lang="en-US" dirty="0">
            <a:latin typeface="Calibri" pitchFamily="34" charset="0"/>
          </a:endParaRPr>
        </a:p>
      </dgm:t>
    </dgm:pt>
    <dgm:pt modelId="{EA9C71DD-99A8-4739-8A69-9A441DE09D91}" type="parTrans" cxnId="{9C1A5006-2456-4F89-B47C-73B829847F54}">
      <dgm:prSet/>
      <dgm:spPr/>
      <dgm:t>
        <a:bodyPr/>
        <a:lstStyle/>
        <a:p>
          <a:endParaRPr lang="en-IN"/>
        </a:p>
      </dgm:t>
    </dgm:pt>
    <dgm:pt modelId="{BA6A3B20-9A46-4537-B129-1860E26359EE}" type="sibTrans" cxnId="{9C1A5006-2456-4F89-B47C-73B829847F54}">
      <dgm:prSet/>
      <dgm:spPr/>
      <dgm:t>
        <a:bodyPr/>
        <a:lstStyle/>
        <a:p>
          <a:endParaRPr lang="en-IN"/>
        </a:p>
      </dgm:t>
    </dgm:pt>
    <dgm:pt modelId="{453C530B-5309-4879-9952-DB40622A18CA}">
      <dgm:prSet/>
      <dgm:spPr/>
      <dgm:t>
        <a:bodyPr/>
        <a:lstStyle/>
        <a:p>
          <a:r>
            <a:rPr lang="en-US" b="1" dirty="0" smtClean="0">
              <a:latin typeface="Calibri" pitchFamily="34" charset="0"/>
            </a:rPr>
            <a:t>Check Pulse</a:t>
          </a:r>
          <a:endParaRPr lang="en-US" b="1" dirty="0">
            <a:latin typeface="Calibri" pitchFamily="34" charset="0"/>
          </a:endParaRPr>
        </a:p>
      </dgm:t>
    </dgm:pt>
    <dgm:pt modelId="{6A26433F-8B61-43E3-BDDD-33320A74FDB9}" type="parTrans" cxnId="{07E21349-14C0-40E2-AA91-E1B63994AEFC}">
      <dgm:prSet/>
      <dgm:spPr/>
      <dgm:t>
        <a:bodyPr/>
        <a:lstStyle/>
        <a:p>
          <a:endParaRPr lang="en-IN"/>
        </a:p>
      </dgm:t>
    </dgm:pt>
    <dgm:pt modelId="{B5DB2475-F988-402C-9EF0-656CFAFA7899}" type="sibTrans" cxnId="{07E21349-14C0-40E2-AA91-E1B63994AEFC}">
      <dgm:prSet/>
      <dgm:spPr/>
      <dgm:t>
        <a:bodyPr/>
        <a:lstStyle/>
        <a:p>
          <a:endParaRPr lang="en-IN"/>
        </a:p>
      </dgm:t>
    </dgm:pt>
    <dgm:pt modelId="{9C201B04-2419-44E9-B142-D94DE2D2881B}">
      <dgm:prSet/>
      <dgm:spPr/>
      <dgm:t>
        <a:bodyPr/>
        <a:lstStyle/>
        <a:p>
          <a:r>
            <a:rPr lang="en-US" smtClean="0">
              <a:latin typeface="Calibri" pitchFamily="34" charset="0"/>
            </a:rPr>
            <a:t>Central Pulse: Carotid or femoral</a:t>
          </a:r>
          <a:endParaRPr lang="en-US" dirty="0" smtClean="0">
            <a:latin typeface="Calibri" pitchFamily="34" charset="0"/>
          </a:endParaRPr>
        </a:p>
      </dgm:t>
    </dgm:pt>
    <dgm:pt modelId="{169D1344-8A8A-4223-BED3-C93EBE18F96C}" type="parTrans" cxnId="{A384B9E0-04E3-4B03-AF0D-07D82BF6A824}">
      <dgm:prSet/>
      <dgm:spPr/>
      <dgm:t>
        <a:bodyPr/>
        <a:lstStyle/>
        <a:p>
          <a:endParaRPr lang="en-IN"/>
        </a:p>
      </dgm:t>
    </dgm:pt>
    <dgm:pt modelId="{242FC9F7-05C6-4B19-8EFF-6243A8E442E1}" type="sibTrans" cxnId="{A384B9E0-04E3-4B03-AF0D-07D82BF6A824}">
      <dgm:prSet/>
      <dgm:spPr/>
      <dgm:t>
        <a:bodyPr/>
        <a:lstStyle/>
        <a:p>
          <a:endParaRPr lang="en-IN"/>
        </a:p>
      </dgm:t>
    </dgm:pt>
    <dgm:pt modelId="{1FA4D8DC-1A4F-4006-9549-74F15E0DBF2C}">
      <dgm:prSet/>
      <dgm:spPr/>
      <dgm:t>
        <a:bodyPr/>
        <a:lstStyle/>
        <a:p>
          <a:r>
            <a:rPr lang="en-US" dirty="0" smtClean="0">
              <a:latin typeface="Calibri" pitchFamily="34" charset="0"/>
            </a:rPr>
            <a:t>Pulse should be checked for not more than 10 seconds</a:t>
          </a:r>
          <a:endParaRPr lang="en-US" dirty="0">
            <a:latin typeface="Calibri" pitchFamily="34" charset="0"/>
          </a:endParaRPr>
        </a:p>
      </dgm:t>
    </dgm:pt>
    <dgm:pt modelId="{CB040237-3E19-4B4B-A99D-6A6963120A3E}" type="parTrans" cxnId="{01F23093-6248-477A-AF33-32756B84E6E8}">
      <dgm:prSet/>
      <dgm:spPr/>
      <dgm:t>
        <a:bodyPr/>
        <a:lstStyle/>
        <a:p>
          <a:endParaRPr lang="en-IN"/>
        </a:p>
      </dgm:t>
    </dgm:pt>
    <dgm:pt modelId="{A6FFC500-5188-44CC-98E5-70A38D974A67}" type="sibTrans" cxnId="{01F23093-6248-477A-AF33-32756B84E6E8}">
      <dgm:prSet/>
      <dgm:spPr/>
      <dgm:t>
        <a:bodyPr/>
        <a:lstStyle/>
        <a:p>
          <a:endParaRPr lang="en-IN"/>
        </a:p>
      </dgm:t>
    </dgm:pt>
    <dgm:pt modelId="{488F7035-9698-4C9B-9535-24EC2B4D9784}" type="pres">
      <dgm:prSet presAssocID="{719031D1-BAD2-45FB-B241-8B38215E5E7E}" presName="outerComposite" presStyleCnt="0">
        <dgm:presLayoutVars>
          <dgm:chMax val="5"/>
          <dgm:dir/>
          <dgm:resizeHandles val="exact"/>
        </dgm:presLayoutVars>
      </dgm:prSet>
      <dgm:spPr/>
      <dgm:t>
        <a:bodyPr/>
        <a:lstStyle/>
        <a:p>
          <a:endParaRPr lang="en-IN"/>
        </a:p>
      </dgm:t>
    </dgm:pt>
    <dgm:pt modelId="{BCCBCFA2-8796-4720-AEC0-4046E9E7BBE5}" type="pres">
      <dgm:prSet presAssocID="{719031D1-BAD2-45FB-B241-8B38215E5E7E}" presName="dummyMaxCanvas" presStyleCnt="0">
        <dgm:presLayoutVars/>
      </dgm:prSet>
      <dgm:spPr/>
    </dgm:pt>
    <dgm:pt modelId="{89F62F41-3FBC-43B6-A740-99BC5FEBD152}" type="pres">
      <dgm:prSet presAssocID="{719031D1-BAD2-45FB-B241-8B38215E5E7E}" presName="ThreeNodes_1" presStyleLbl="node1" presStyleIdx="0" presStyleCnt="3">
        <dgm:presLayoutVars>
          <dgm:bulletEnabled val="1"/>
        </dgm:presLayoutVars>
      </dgm:prSet>
      <dgm:spPr/>
      <dgm:t>
        <a:bodyPr/>
        <a:lstStyle/>
        <a:p>
          <a:endParaRPr lang="en-IN"/>
        </a:p>
      </dgm:t>
    </dgm:pt>
    <dgm:pt modelId="{D77215A8-8BFF-4C39-9AC7-D4F6B6C3666C}" type="pres">
      <dgm:prSet presAssocID="{719031D1-BAD2-45FB-B241-8B38215E5E7E}" presName="ThreeNodes_2" presStyleLbl="node1" presStyleIdx="1" presStyleCnt="3" custLinFactNeighborY="3021">
        <dgm:presLayoutVars>
          <dgm:bulletEnabled val="1"/>
        </dgm:presLayoutVars>
      </dgm:prSet>
      <dgm:spPr/>
      <dgm:t>
        <a:bodyPr/>
        <a:lstStyle/>
        <a:p>
          <a:endParaRPr lang="en-IN"/>
        </a:p>
      </dgm:t>
    </dgm:pt>
    <dgm:pt modelId="{8E9EE853-0FFE-4951-91DD-7FD231B601B8}" type="pres">
      <dgm:prSet presAssocID="{719031D1-BAD2-45FB-B241-8B38215E5E7E}" presName="ThreeNodes_3" presStyleLbl="node1" presStyleIdx="2" presStyleCnt="3">
        <dgm:presLayoutVars>
          <dgm:bulletEnabled val="1"/>
        </dgm:presLayoutVars>
      </dgm:prSet>
      <dgm:spPr/>
      <dgm:t>
        <a:bodyPr/>
        <a:lstStyle/>
        <a:p>
          <a:endParaRPr lang="en-IN"/>
        </a:p>
      </dgm:t>
    </dgm:pt>
    <dgm:pt modelId="{41EDB949-3193-4CCF-BC1F-C0F83A919A45}" type="pres">
      <dgm:prSet presAssocID="{719031D1-BAD2-45FB-B241-8B38215E5E7E}" presName="ThreeConn_1-2" presStyleLbl="fgAccFollowNode1" presStyleIdx="0" presStyleCnt="2">
        <dgm:presLayoutVars>
          <dgm:bulletEnabled val="1"/>
        </dgm:presLayoutVars>
      </dgm:prSet>
      <dgm:spPr/>
      <dgm:t>
        <a:bodyPr/>
        <a:lstStyle/>
        <a:p>
          <a:endParaRPr lang="en-IN"/>
        </a:p>
      </dgm:t>
    </dgm:pt>
    <dgm:pt modelId="{0F050488-EFDE-430B-963E-E85ED473B34A}" type="pres">
      <dgm:prSet presAssocID="{719031D1-BAD2-45FB-B241-8B38215E5E7E}" presName="ThreeConn_2-3" presStyleLbl="fgAccFollowNode1" presStyleIdx="1" presStyleCnt="2">
        <dgm:presLayoutVars>
          <dgm:bulletEnabled val="1"/>
        </dgm:presLayoutVars>
      </dgm:prSet>
      <dgm:spPr/>
      <dgm:t>
        <a:bodyPr/>
        <a:lstStyle/>
        <a:p>
          <a:endParaRPr lang="en-IN"/>
        </a:p>
      </dgm:t>
    </dgm:pt>
    <dgm:pt modelId="{A7AEC284-660D-4658-BA15-290F45E7A7D2}" type="pres">
      <dgm:prSet presAssocID="{719031D1-BAD2-45FB-B241-8B38215E5E7E}" presName="ThreeNodes_1_text" presStyleLbl="node1" presStyleIdx="2" presStyleCnt="3">
        <dgm:presLayoutVars>
          <dgm:bulletEnabled val="1"/>
        </dgm:presLayoutVars>
      </dgm:prSet>
      <dgm:spPr/>
      <dgm:t>
        <a:bodyPr/>
        <a:lstStyle/>
        <a:p>
          <a:endParaRPr lang="en-IN"/>
        </a:p>
      </dgm:t>
    </dgm:pt>
    <dgm:pt modelId="{DFB7FA33-B01D-4EDC-B2C8-0972848E896B}" type="pres">
      <dgm:prSet presAssocID="{719031D1-BAD2-45FB-B241-8B38215E5E7E}" presName="ThreeNodes_2_text" presStyleLbl="node1" presStyleIdx="2" presStyleCnt="3">
        <dgm:presLayoutVars>
          <dgm:bulletEnabled val="1"/>
        </dgm:presLayoutVars>
      </dgm:prSet>
      <dgm:spPr/>
      <dgm:t>
        <a:bodyPr/>
        <a:lstStyle/>
        <a:p>
          <a:endParaRPr lang="en-IN"/>
        </a:p>
      </dgm:t>
    </dgm:pt>
    <dgm:pt modelId="{01BCD333-E25A-413E-9870-FC2C14E23383}" type="pres">
      <dgm:prSet presAssocID="{719031D1-BAD2-45FB-B241-8B38215E5E7E}" presName="ThreeNodes_3_text" presStyleLbl="node1" presStyleIdx="2" presStyleCnt="3">
        <dgm:presLayoutVars>
          <dgm:bulletEnabled val="1"/>
        </dgm:presLayoutVars>
      </dgm:prSet>
      <dgm:spPr/>
      <dgm:t>
        <a:bodyPr/>
        <a:lstStyle/>
        <a:p>
          <a:endParaRPr lang="en-IN"/>
        </a:p>
      </dgm:t>
    </dgm:pt>
  </dgm:ptLst>
  <dgm:cxnLst>
    <dgm:cxn modelId="{B9E04E09-BF2E-4123-8E36-C5BBCFDE341C}" type="presOf" srcId="{38C55008-4F7C-4E65-A437-C0FB5DDC7F6B}" destId="{DFB7FA33-B01D-4EDC-B2C8-0972848E896B}" srcOrd="1" destOrd="2" presId="urn:microsoft.com/office/officeart/2005/8/layout/vProcess5"/>
    <dgm:cxn modelId="{BD52BCE4-D69D-4D0D-AA4B-07C453CA8CD3}" type="presOf" srcId="{66F80C80-C58D-46E8-8B64-A2663570B7C4}" destId="{D77215A8-8BFF-4C39-9AC7-D4F6B6C3666C}" srcOrd="0" destOrd="0" presId="urn:microsoft.com/office/officeart/2005/8/layout/vProcess5"/>
    <dgm:cxn modelId="{4CFB4328-3F29-4898-9E1D-260A5CF66C7C}" type="presOf" srcId="{453C530B-5309-4879-9952-DB40622A18CA}" destId="{8E9EE853-0FFE-4951-91DD-7FD231B601B8}" srcOrd="0" destOrd="0" presId="urn:microsoft.com/office/officeart/2005/8/layout/vProcess5"/>
    <dgm:cxn modelId="{8CFCE714-E2B0-400B-B289-D3E4CBEB0D11}" type="presOf" srcId="{FD48C1BE-EAB3-40A2-B527-E73D7110DAEE}" destId="{D77215A8-8BFF-4C39-9AC7-D4F6B6C3666C}" srcOrd="0" destOrd="1" presId="urn:microsoft.com/office/officeart/2005/8/layout/vProcess5"/>
    <dgm:cxn modelId="{AB49F79D-6B7E-4555-A58A-F94A55EDCD57}" type="presOf" srcId="{0C91F4C8-94EE-4A53-B326-909CCC912279}" destId="{A7AEC284-660D-4658-BA15-290F45E7A7D2}" srcOrd="1" destOrd="2" presId="urn:microsoft.com/office/officeart/2005/8/layout/vProcess5"/>
    <dgm:cxn modelId="{646D7FEF-528F-4B64-B9CD-A0886D7DE192}" type="presOf" srcId="{1FA4D8DC-1A4F-4006-9549-74F15E0DBF2C}" destId="{8E9EE853-0FFE-4951-91DD-7FD231B601B8}" srcOrd="0" destOrd="2" presId="urn:microsoft.com/office/officeart/2005/8/layout/vProcess5"/>
    <dgm:cxn modelId="{232B4F3F-9A88-46B8-99BB-D3DC3296D4C9}" type="presOf" srcId="{38C55008-4F7C-4E65-A437-C0FB5DDC7F6B}" destId="{D77215A8-8BFF-4C39-9AC7-D4F6B6C3666C}" srcOrd="0" destOrd="2" presId="urn:microsoft.com/office/officeart/2005/8/layout/vProcess5"/>
    <dgm:cxn modelId="{7AAB9F6A-12C1-41D7-92A6-83206D9DB479}" type="presOf" srcId="{592790D8-CF1C-4D0E-92A4-3EC03CE6C4E0}" destId="{89F62F41-3FBC-43B6-A740-99BC5FEBD152}" srcOrd="0" destOrd="1" presId="urn:microsoft.com/office/officeart/2005/8/layout/vProcess5"/>
    <dgm:cxn modelId="{133B2359-961B-4649-B0AB-159196F4D2F9}" srcId="{719031D1-BAD2-45FB-B241-8B38215E5E7E}" destId="{66F80C80-C58D-46E8-8B64-A2663570B7C4}" srcOrd="1" destOrd="0" parTransId="{DEA26EE1-5F5A-4198-8D8D-182B6C9DE037}" sibTransId="{BC5203B6-FA07-40BD-8757-ED53E944E11B}"/>
    <dgm:cxn modelId="{BC2F700A-5085-40D3-9785-99D67CA31D66}" type="presOf" srcId="{1FA4D8DC-1A4F-4006-9549-74F15E0DBF2C}" destId="{01BCD333-E25A-413E-9870-FC2C14E23383}" srcOrd="1" destOrd="2" presId="urn:microsoft.com/office/officeart/2005/8/layout/vProcess5"/>
    <dgm:cxn modelId="{01F23093-6248-477A-AF33-32756B84E6E8}" srcId="{453C530B-5309-4879-9952-DB40622A18CA}" destId="{1FA4D8DC-1A4F-4006-9549-74F15E0DBF2C}" srcOrd="1" destOrd="0" parTransId="{CB040237-3E19-4B4B-A99D-6A6963120A3E}" sibTransId="{A6FFC500-5188-44CC-98E5-70A38D974A67}"/>
    <dgm:cxn modelId="{985BC7F1-26F7-4A52-B5C4-C438AC35B06F}" type="presOf" srcId="{719031D1-BAD2-45FB-B241-8B38215E5E7E}" destId="{488F7035-9698-4C9B-9535-24EC2B4D9784}" srcOrd="0" destOrd="0" presId="urn:microsoft.com/office/officeart/2005/8/layout/vProcess5"/>
    <dgm:cxn modelId="{07E21349-14C0-40E2-AA91-E1B63994AEFC}" srcId="{719031D1-BAD2-45FB-B241-8B38215E5E7E}" destId="{453C530B-5309-4879-9952-DB40622A18CA}" srcOrd="2" destOrd="0" parTransId="{6A26433F-8B61-43E3-BDDD-33320A74FDB9}" sibTransId="{B5DB2475-F988-402C-9EF0-656CFAFA7899}"/>
    <dgm:cxn modelId="{26FED47A-EA6D-42FA-920E-B4C7BE6369A1}" type="presOf" srcId="{9C201B04-2419-44E9-B142-D94DE2D2881B}" destId="{01BCD333-E25A-413E-9870-FC2C14E23383}" srcOrd="1" destOrd="1" presId="urn:microsoft.com/office/officeart/2005/8/layout/vProcess5"/>
    <dgm:cxn modelId="{A384B9E0-04E3-4B03-AF0D-07D82BF6A824}" srcId="{453C530B-5309-4879-9952-DB40622A18CA}" destId="{9C201B04-2419-44E9-B142-D94DE2D2881B}" srcOrd="0" destOrd="0" parTransId="{169D1344-8A8A-4223-BED3-C93EBE18F96C}" sibTransId="{242FC9F7-05C6-4B19-8EFF-6243A8E442E1}"/>
    <dgm:cxn modelId="{24BBD5F8-A903-49BC-AAEE-91599DE04F54}" type="presOf" srcId="{66F80C80-C58D-46E8-8B64-A2663570B7C4}" destId="{DFB7FA33-B01D-4EDC-B2C8-0972848E896B}" srcOrd="1" destOrd="0" presId="urn:microsoft.com/office/officeart/2005/8/layout/vProcess5"/>
    <dgm:cxn modelId="{EBE923B7-4D33-4178-98B8-0BE8F8B90F2C}" type="presOf" srcId="{453C530B-5309-4879-9952-DB40622A18CA}" destId="{01BCD333-E25A-413E-9870-FC2C14E23383}" srcOrd="1" destOrd="0" presId="urn:microsoft.com/office/officeart/2005/8/layout/vProcess5"/>
    <dgm:cxn modelId="{3A243368-4E10-481A-AF8D-A23B7AA63173}" type="presOf" srcId="{0C23EC9B-A8F2-490E-A1C3-FBAE94AF7DEC}" destId="{A7AEC284-660D-4658-BA15-290F45E7A7D2}" srcOrd="1" destOrd="0" presId="urn:microsoft.com/office/officeart/2005/8/layout/vProcess5"/>
    <dgm:cxn modelId="{04D5A764-B506-47FA-BEAF-9EE060CFDB92}" type="presOf" srcId="{592790D8-CF1C-4D0E-92A4-3EC03CE6C4E0}" destId="{A7AEC284-660D-4658-BA15-290F45E7A7D2}" srcOrd="1" destOrd="1" presId="urn:microsoft.com/office/officeart/2005/8/layout/vProcess5"/>
    <dgm:cxn modelId="{5CFA599E-3790-4BEC-AD9B-FCF9534A58AF}" type="presOf" srcId="{9C201B04-2419-44E9-B142-D94DE2D2881B}" destId="{8E9EE853-0FFE-4951-91DD-7FD231B601B8}" srcOrd="0" destOrd="1" presId="urn:microsoft.com/office/officeart/2005/8/layout/vProcess5"/>
    <dgm:cxn modelId="{A456D406-E940-42B3-8D1E-76DA40E8DB9C}" type="presOf" srcId="{0C91F4C8-94EE-4A53-B326-909CCC912279}" destId="{89F62F41-3FBC-43B6-A740-99BC5FEBD152}" srcOrd="0" destOrd="2" presId="urn:microsoft.com/office/officeart/2005/8/layout/vProcess5"/>
    <dgm:cxn modelId="{E4B2FB8F-54E3-41E1-A926-4ED421214F13}" srcId="{719031D1-BAD2-45FB-B241-8B38215E5E7E}" destId="{0C23EC9B-A8F2-490E-A1C3-FBAE94AF7DEC}" srcOrd="0" destOrd="0" parTransId="{F41A0989-9467-4647-AEDC-667EEEBD7169}" sibTransId="{A0F77003-7B89-40E5-A757-8433370C962A}"/>
    <dgm:cxn modelId="{97A2C704-4271-4AF5-AAB4-D14E50AEEFBB}" srcId="{66F80C80-C58D-46E8-8B64-A2663570B7C4}" destId="{FD48C1BE-EAB3-40A2-B527-E73D7110DAEE}" srcOrd="0" destOrd="0" parTransId="{9E6618DB-2C33-4ED6-9B2A-BAA311B22693}" sibTransId="{4509678B-9B4C-4ED7-97A4-7BA1384A9906}"/>
    <dgm:cxn modelId="{9C1A5006-2456-4F89-B47C-73B829847F54}" srcId="{66F80C80-C58D-46E8-8B64-A2663570B7C4}" destId="{38C55008-4F7C-4E65-A437-C0FB5DDC7F6B}" srcOrd="1" destOrd="0" parTransId="{EA9C71DD-99A8-4739-8A69-9A441DE09D91}" sibTransId="{BA6A3B20-9A46-4537-B129-1860E26359EE}"/>
    <dgm:cxn modelId="{8EB7C53C-C5D1-4002-B487-E6AC019C629C}" type="presOf" srcId="{FD48C1BE-EAB3-40A2-B527-E73D7110DAEE}" destId="{DFB7FA33-B01D-4EDC-B2C8-0972848E896B}" srcOrd="1" destOrd="1" presId="urn:microsoft.com/office/officeart/2005/8/layout/vProcess5"/>
    <dgm:cxn modelId="{0524F019-48F3-4C8D-82BA-4989715E14D4}" type="presOf" srcId="{A0F77003-7B89-40E5-A757-8433370C962A}" destId="{41EDB949-3193-4CCF-BC1F-C0F83A919A45}" srcOrd="0" destOrd="0" presId="urn:microsoft.com/office/officeart/2005/8/layout/vProcess5"/>
    <dgm:cxn modelId="{9C7FD04B-FF16-48E0-B8C4-0AC709A85CAA}" srcId="{0C23EC9B-A8F2-490E-A1C3-FBAE94AF7DEC}" destId="{592790D8-CF1C-4D0E-92A4-3EC03CE6C4E0}" srcOrd="0" destOrd="0" parTransId="{D18BFC93-7F2C-4A16-A526-593B5068A6B5}" sibTransId="{F128711A-BA35-43AC-A96E-619E69EEACC5}"/>
    <dgm:cxn modelId="{E8FE80E7-6E8D-465D-8E17-5D4D941A649B}" type="presOf" srcId="{0C23EC9B-A8F2-490E-A1C3-FBAE94AF7DEC}" destId="{89F62F41-3FBC-43B6-A740-99BC5FEBD152}" srcOrd="0" destOrd="0" presId="urn:microsoft.com/office/officeart/2005/8/layout/vProcess5"/>
    <dgm:cxn modelId="{13230594-4ED1-4C2D-8EDC-9C16C92194E4}" srcId="{0C23EC9B-A8F2-490E-A1C3-FBAE94AF7DEC}" destId="{0C91F4C8-94EE-4A53-B326-909CCC912279}" srcOrd="1" destOrd="0" parTransId="{95F2B33D-2BC1-4C67-BC8D-D321F34BCDE3}" sibTransId="{BD9A6F83-2759-4FBA-AB5F-244B5680808E}"/>
    <dgm:cxn modelId="{CE9E1C7C-032D-4D36-A9E6-8F1ABDAF1A6B}" type="presOf" srcId="{BC5203B6-FA07-40BD-8757-ED53E944E11B}" destId="{0F050488-EFDE-430B-963E-E85ED473B34A}" srcOrd="0" destOrd="0" presId="urn:microsoft.com/office/officeart/2005/8/layout/vProcess5"/>
    <dgm:cxn modelId="{4737A8AF-60E6-4315-88BE-67791C54E930}" type="presParOf" srcId="{488F7035-9698-4C9B-9535-24EC2B4D9784}" destId="{BCCBCFA2-8796-4720-AEC0-4046E9E7BBE5}" srcOrd="0" destOrd="0" presId="urn:microsoft.com/office/officeart/2005/8/layout/vProcess5"/>
    <dgm:cxn modelId="{1627AC44-9A96-4F48-B9CF-2426DAB9A710}" type="presParOf" srcId="{488F7035-9698-4C9B-9535-24EC2B4D9784}" destId="{89F62F41-3FBC-43B6-A740-99BC5FEBD152}" srcOrd="1" destOrd="0" presId="urn:microsoft.com/office/officeart/2005/8/layout/vProcess5"/>
    <dgm:cxn modelId="{275996F6-9FBC-41CC-805B-B702183002F4}" type="presParOf" srcId="{488F7035-9698-4C9B-9535-24EC2B4D9784}" destId="{D77215A8-8BFF-4C39-9AC7-D4F6B6C3666C}" srcOrd="2" destOrd="0" presId="urn:microsoft.com/office/officeart/2005/8/layout/vProcess5"/>
    <dgm:cxn modelId="{48BB2A19-6A50-44A1-BB99-6A416F9606B4}" type="presParOf" srcId="{488F7035-9698-4C9B-9535-24EC2B4D9784}" destId="{8E9EE853-0FFE-4951-91DD-7FD231B601B8}" srcOrd="3" destOrd="0" presId="urn:microsoft.com/office/officeart/2005/8/layout/vProcess5"/>
    <dgm:cxn modelId="{303856AC-C5B0-4805-9607-65CC68AC5785}" type="presParOf" srcId="{488F7035-9698-4C9B-9535-24EC2B4D9784}" destId="{41EDB949-3193-4CCF-BC1F-C0F83A919A45}" srcOrd="4" destOrd="0" presId="urn:microsoft.com/office/officeart/2005/8/layout/vProcess5"/>
    <dgm:cxn modelId="{EF897B6B-1390-4B03-8540-028311D6F531}" type="presParOf" srcId="{488F7035-9698-4C9B-9535-24EC2B4D9784}" destId="{0F050488-EFDE-430B-963E-E85ED473B34A}" srcOrd="5" destOrd="0" presId="urn:microsoft.com/office/officeart/2005/8/layout/vProcess5"/>
    <dgm:cxn modelId="{9FFDB175-74C5-4B3D-AC04-826B52340EBE}" type="presParOf" srcId="{488F7035-9698-4C9B-9535-24EC2B4D9784}" destId="{A7AEC284-660D-4658-BA15-290F45E7A7D2}" srcOrd="6" destOrd="0" presId="urn:microsoft.com/office/officeart/2005/8/layout/vProcess5"/>
    <dgm:cxn modelId="{CC484CD2-56F9-474C-96B2-1F6C4480CE03}" type="presParOf" srcId="{488F7035-9698-4C9B-9535-24EC2B4D9784}" destId="{DFB7FA33-B01D-4EDC-B2C8-0972848E896B}" srcOrd="7" destOrd="0" presId="urn:microsoft.com/office/officeart/2005/8/layout/vProcess5"/>
    <dgm:cxn modelId="{962BB851-FCC0-46A2-A152-DAEB89A52C22}" type="presParOf" srcId="{488F7035-9698-4C9B-9535-24EC2B4D9784}" destId="{01BCD333-E25A-413E-9870-FC2C14E2338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37DEB-C8C8-4F2E-9977-195AB515CB61}" type="doc">
      <dgm:prSet loTypeId="urn:microsoft.com/office/officeart/2005/8/layout/chevron2" loCatId="list" qsTypeId="urn:microsoft.com/office/officeart/2005/8/quickstyle/simple1" qsCatId="simple" csTypeId="urn:microsoft.com/office/officeart/2005/8/colors/colorful1#18" csCatId="colorful" phldr="1"/>
      <dgm:spPr/>
      <dgm:t>
        <a:bodyPr/>
        <a:lstStyle/>
        <a:p>
          <a:endParaRPr lang="en-IN"/>
        </a:p>
      </dgm:t>
    </dgm:pt>
    <dgm:pt modelId="{D1C38EE5-0029-4531-A60B-657D2AC073D1}">
      <dgm:prSet custT="1"/>
      <dgm:spPr>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solidFill>
            <a:srgbClr val="C00000"/>
          </a:solidFill>
        </a:ln>
      </dgm:spPr>
      <dgm:t>
        <a:bodyPr/>
        <a:lstStyle/>
        <a:p>
          <a:pPr rtl="0"/>
          <a:r>
            <a:rPr lang="en-US" sz="2000" dirty="0" smtClean="0">
              <a:latin typeface="Eras Bold ITC" pitchFamily="34" charset="0"/>
            </a:rPr>
            <a:t>Cardiac Pump Mechanism</a:t>
          </a:r>
          <a:endParaRPr lang="en-IN" sz="2000" dirty="0">
            <a:latin typeface="Eras Bold ITC" pitchFamily="34" charset="0"/>
          </a:endParaRPr>
        </a:p>
      </dgm:t>
    </dgm:pt>
    <dgm:pt modelId="{3ADFE1B1-54DE-4DCF-BE63-5BA4ABCF1CB3}" type="parTrans" cxnId="{03588AC0-2541-46A9-B4EB-4F747667FD5B}">
      <dgm:prSet/>
      <dgm:spPr/>
      <dgm:t>
        <a:bodyPr/>
        <a:lstStyle/>
        <a:p>
          <a:endParaRPr lang="en-IN"/>
        </a:p>
      </dgm:t>
    </dgm:pt>
    <dgm:pt modelId="{4F76B9A5-75BE-4310-96D5-470EC1755477}" type="sibTrans" cxnId="{03588AC0-2541-46A9-B4EB-4F747667FD5B}">
      <dgm:prSet/>
      <dgm:spPr/>
      <dgm:t>
        <a:bodyPr/>
        <a:lstStyle/>
        <a:p>
          <a:endParaRPr lang="en-IN"/>
        </a:p>
      </dgm:t>
    </dgm:pt>
    <dgm:pt modelId="{C2C9766D-5F41-43D5-B123-F5A22589031E}">
      <dgm:prSet custT="1"/>
      <dgm:spPr>
        <a:gradFill flip="none" rotWithShape="0">
          <a:gsLst>
            <a:gs pos="0">
              <a:srgbClr val="007E39">
                <a:shade val="30000"/>
                <a:satMod val="115000"/>
              </a:srgbClr>
            </a:gs>
            <a:gs pos="50000">
              <a:srgbClr val="007E39">
                <a:shade val="67500"/>
                <a:satMod val="115000"/>
              </a:srgbClr>
            </a:gs>
            <a:gs pos="100000">
              <a:srgbClr val="007E39">
                <a:shade val="100000"/>
                <a:satMod val="115000"/>
              </a:srgbClr>
            </a:gs>
          </a:gsLst>
          <a:lin ang="16200000" scaled="1"/>
          <a:tileRect/>
        </a:gradFill>
        <a:ln>
          <a:solidFill>
            <a:srgbClr val="007E39"/>
          </a:solidFill>
        </a:ln>
      </dgm:spPr>
      <dgm:t>
        <a:bodyPr/>
        <a:lstStyle/>
        <a:p>
          <a:pPr rtl="0"/>
          <a:r>
            <a:rPr lang="en-US" sz="2000" dirty="0" smtClean="0">
              <a:latin typeface="Eras Bold ITC" pitchFamily="34" charset="0"/>
            </a:rPr>
            <a:t>Thoracic Pump Mechanism</a:t>
          </a:r>
          <a:endParaRPr lang="en-US" sz="2000" dirty="0">
            <a:latin typeface="Eras Bold ITC" pitchFamily="34" charset="0"/>
          </a:endParaRPr>
        </a:p>
      </dgm:t>
    </dgm:pt>
    <dgm:pt modelId="{E9A1F12A-FD1C-417A-8CEA-9FB11D21BD8B}" type="parTrans" cxnId="{5386E24F-6C97-4FF7-8C75-93859EED7BFD}">
      <dgm:prSet/>
      <dgm:spPr/>
      <dgm:t>
        <a:bodyPr/>
        <a:lstStyle/>
        <a:p>
          <a:endParaRPr lang="en-IN"/>
        </a:p>
      </dgm:t>
    </dgm:pt>
    <dgm:pt modelId="{0EB0284E-5FCE-47AA-8E93-BF85383C94CB}" type="sibTrans" cxnId="{5386E24F-6C97-4FF7-8C75-93859EED7BFD}">
      <dgm:prSet/>
      <dgm:spPr/>
      <dgm:t>
        <a:bodyPr/>
        <a:lstStyle/>
        <a:p>
          <a:endParaRPr lang="en-IN"/>
        </a:p>
      </dgm:t>
    </dgm:pt>
    <dgm:pt modelId="{E426B25C-F578-44A8-A83F-1162894AC07F}">
      <dgm:prSet custT="1"/>
      <dgm:spPr>
        <a:ln>
          <a:solidFill>
            <a:srgbClr val="C00000"/>
          </a:solidFill>
        </a:ln>
      </dgm:spPr>
      <dgm:t>
        <a:bodyPr/>
        <a:lstStyle/>
        <a:p>
          <a:pPr rtl="0"/>
          <a:r>
            <a:rPr lang="en-US" sz="2000" dirty="0" smtClean="0">
              <a:solidFill>
                <a:srgbClr val="C00000"/>
              </a:solidFill>
              <a:latin typeface="Calibri" pitchFamily="34" charset="0"/>
            </a:rPr>
            <a:t>Blood is ejected as a direct result of compression of heart between sternum and vertebral column. </a:t>
          </a:r>
          <a:endParaRPr lang="en-IN" sz="2000" dirty="0">
            <a:solidFill>
              <a:srgbClr val="C00000"/>
            </a:solidFill>
            <a:latin typeface="Calibri" pitchFamily="34" charset="0"/>
          </a:endParaRPr>
        </a:p>
      </dgm:t>
    </dgm:pt>
    <dgm:pt modelId="{8EA52F75-EB66-4512-AFC3-90777B1E5285}" type="parTrans" cxnId="{BECC4BB5-9280-4254-940C-D7FAC8F38E7C}">
      <dgm:prSet/>
      <dgm:spPr/>
      <dgm:t>
        <a:bodyPr/>
        <a:lstStyle/>
        <a:p>
          <a:endParaRPr lang="en-IN"/>
        </a:p>
      </dgm:t>
    </dgm:pt>
    <dgm:pt modelId="{688867AE-9A11-4085-A5A2-AFD6E9550C5D}" type="sibTrans" cxnId="{BECC4BB5-9280-4254-940C-D7FAC8F38E7C}">
      <dgm:prSet/>
      <dgm:spPr/>
      <dgm:t>
        <a:bodyPr/>
        <a:lstStyle/>
        <a:p>
          <a:endParaRPr lang="en-IN"/>
        </a:p>
      </dgm:t>
    </dgm:pt>
    <dgm:pt modelId="{BF163501-96A7-42A9-9BC4-BF25EB97DB43}">
      <dgm:prSet custT="1"/>
      <dgm:spPr>
        <a:ln>
          <a:solidFill>
            <a:srgbClr val="007E39"/>
          </a:solidFill>
        </a:ln>
      </dgm:spPr>
      <dgm:t>
        <a:bodyPr/>
        <a:lstStyle/>
        <a:p>
          <a:pPr rtl="0"/>
          <a:r>
            <a:rPr lang="en-US" sz="2000" dirty="0" smtClean="0">
              <a:solidFill>
                <a:srgbClr val="007E39"/>
              </a:solidFill>
              <a:latin typeface="Calibri" pitchFamily="34" charset="0"/>
            </a:rPr>
            <a:t>Increasing </a:t>
          </a:r>
          <a:r>
            <a:rPr lang="en-US" sz="2000" dirty="0" err="1" smtClean="0">
              <a:solidFill>
                <a:srgbClr val="007E39"/>
              </a:solidFill>
              <a:latin typeface="Calibri" pitchFamily="34" charset="0"/>
            </a:rPr>
            <a:t>intrathoracic</a:t>
          </a:r>
          <a:r>
            <a:rPr lang="en-US" sz="2000" dirty="0" smtClean="0">
              <a:solidFill>
                <a:srgbClr val="007E39"/>
              </a:solidFill>
              <a:latin typeface="Calibri" pitchFamily="34" charset="0"/>
            </a:rPr>
            <a:t> pressure develops a peripheral </a:t>
          </a:r>
          <a:r>
            <a:rPr lang="en-US" sz="2000" dirty="0" err="1" smtClean="0">
              <a:solidFill>
                <a:srgbClr val="007E39"/>
              </a:solidFill>
              <a:latin typeface="Calibri" pitchFamily="34" charset="0"/>
            </a:rPr>
            <a:t>arteriovenous</a:t>
          </a:r>
          <a:r>
            <a:rPr lang="en-US" sz="2000" dirty="0" smtClean="0">
              <a:solidFill>
                <a:srgbClr val="007E39"/>
              </a:solidFill>
              <a:latin typeface="Calibri" pitchFamily="34" charset="0"/>
            </a:rPr>
            <a:t> pressure difference that permits blood to flow forward in </a:t>
          </a:r>
          <a:r>
            <a:rPr lang="en-US" sz="2000" dirty="0" err="1" smtClean="0">
              <a:solidFill>
                <a:srgbClr val="007E39"/>
              </a:solidFill>
              <a:latin typeface="Calibri" pitchFamily="34" charset="0"/>
            </a:rPr>
            <a:t>extrathoracic</a:t>
          </a:r>
          <a:r>
            <a:rPr lang="en-US" sz="2000" dirty="0" smtClean="0">
              <a:solidFill>
                <a:srgbClr val="007E39"/>
              </a:solidFill>
              <a:latin typeface="Calibri" pitchFamily="34" charset="0"/>
            </a:rPr>
            <a:t> vascular system. </a:t>
          </a:r>
          <a:endParaRPr lang="en-US" sz="2000" dirty="0">
            <a:solidFill>
              <a:srgbClr val="007E39"/>
            </a:solidFill>
            <a:latin typeface="Calibri" pitchFamily="34" charset="0"/>
          </a:endParaRPr>
        </a:p>
      </dgm:t>
    </dgm:pt>
    <dgm:pt modelId="{D556769D-A770-44DD-88CD-8BFFD1DF4D05}" type="parTrans" cxnId="{771E6D93-3683-411C-8DE7-84171783730C}">
      <dgm:prSet/>
      <dgm:spPr/>
      <dgm:t>
        <a:bodyPr/>
        <a:lstStyle/>
        <a:p>
          <a:endParaRPr lang="en-IN"/>
        </a:p>
      </dgm:t>
    </dgm:pt>
    <dgm:pt modelId="{31588C50-806E-40B9-998C-889B7A8269B2}" type="sibTrans" cxnId="{771E6D93-3683-411C-8DE7-84171783730C}">
      <dgm:prSet/>
      <dgm:spPr/>
      <dgm:t>
        <a:bodyPr/>
        <a:lstStyle/>
        <a:p>
          <a:endParaRPr lang="en-IN"/>
        </a:p>
      </dgm:t>
    </dgm:pt>
    <dgm:pt modelId="{791A939B-6198-4FC6-B77D-0D87047A6A21}" type="pres">
      <dgm:prSet presAssocID="{8E737DEB-C8C8-4F2E-9977-195AB515CB61}" presName="linearFlow" presStyleCnt="0">
        <dgm:presLayoutVars>
          <dgm:dir/>
          <dgm:animLvl val="lvl"/>
          <dgm:resizeHandles val="exact"/>
        </dgm:presLayoutVars>
      </dgm:prSet>
      <dgm:spPr/>
      <dgm:t>
        <a:bodyPr/>
        <a:lstStyle/>
        <a:p>
          <a:endParaRPr lang="en-IN"/>
        </a:p>
      </dgm:t>
    </dgm:pt>
    <dgm:pt modelId="{2C21F7FC-C1D8-4E88-810A-EF11BA6A983F}" type="pres">
      <dgm:prSet presAssocID="{D1C38EE5-0029-4531-A60B-657D2AC073D1}" presName="composite" presStyleCnt="0"/>
      <dgm:spPr/>
    </dgm:pt>
    <dgm:pt modelId="{A54C0D3F-0C50-4DB8-B7B8-A1ECBFC9F607}" type="pres">
      <dgm:prSet presAssocID="{D1C38EE5-0029-4531-A60B-657D2AC073D1}" presName="parentText" presStyleLbl="alignNode1" presStyleIdx="0" presStyleCnt="2">
        <dgm:presLayoutVars>
          <dgm:chMax val="1"/>
          <dgm:bulletEnabled val="1"/>
        </dgm:presLayoutVars>
      </dgm:prSet>
      <dgm:spPr/>
      <dgm:t>
        <a:bodyPr/>
        <a:lstStyle/>
        <a:p>
          <a:endParaRPr lang="en-IN"/>
        </a:p>
      </dgm:t>
    </dgm:pt>
    <dgm:pt modelId="{F4F018A8-FD8E-4DD3-A47B-0BD1D9E97A23}" type="pres">
      <dgm:prSet presAssocID="{D1C38EE5-0029-4531-A60B-657D2AC073D1}" presName="descendantText" presStyleLbl="alignAcc1" presStyleIdx="0" presStyleCnt="2">
        <dgm:presLayoutVars>
          <dgm:bulletEnabled val="1"/>
        </dgm:presLayoutVars>
      </dgm:prSet>
      <dgm:spPr/>
      <dgm:t>
        <a:bodyPr/>
        <a:lstStyle/>
        <a:p>
          <a:endParaRPr lang="en-IN"/>
        </a:p>
      </dgm:t>
    </dgm:pt>
    <dgm:pt modelId="{C47E953F-81D7-436B-97C3-005D8C41564B}" type="pres">
      <dgm:prSet presAssocID="{4F76B9A5-75BE-4310-96D5-470EC1755477}" presName="sp" presStyleCnt="0"/>
      <dgm:spPr/>
    </dgm:pt>
    <dgm:pt modelId="{7DB80073-3326-47CF-BC36-A2732F95195C}" type="pres">
      <dgm:prSet presAssocID="{C2C9766D-5F41-43D5-B123-F5A22589031E}" presName="composite" presStyleCnt="0"/>
      <dgm:spPr/>
    </dgm:pt>
    <dgm:pt modelId="{5B9AACEF-0EAB-4695-A8C5-54D57C6AC067}" type="pres">
      <dgm:prSet presAssocID="{C2C9766D-5F41-43D5-B123-F5A22589031E}" presName="parentText" presStyleLbl="alignNode1" presStyleIdx="1" presStyleCnt="2">
        <dgm:presLayoutVars>
          <dgm:chMax val="1"/>
          <dgm:bulletEnabled val="1"/>
        </dgm:presLayoutVars>
      </dgm:prSet>
      <dgm:spPr/>
      <dgm:t>
        <a:bodyPr/>
        <a:lstStyle/>
        <a:p>
          <a:endParaRPr lang="en-IN"/>
        </a:p>
      </dgm:t>
    </dgm:pt>
    <dgm:pt modelId="{97F35192-2A07-4204-8F53-B98C99432DC4}" type="pres">
      <dgm:prSet presAssocID="{C2C9766D-5F41-43D5-B123-F5A22589031E}" presName="descendantText" presStyleLbl="alignAcc1" presStyleIdx="1" presStyleCnt="2">
        <dgm:presLayoutVars>
          <dgm:bulletEnabled val="1"/>
        </dgm:presLayoutVars>
      </dgm:prSet>
      <dgm:spPr/>
      <dgm:t>
        <a:bodyPr/>
        <a:lstStyle/>
        <a:p>
          <a:endParaRPr lang="en-IN"/>
        </a:p>
      </dgm:t>
    </dgm:pt>
  </dgm:ptLst>
  <dgm:cxnLst>
    <dgm:cxn modelId="{44934F01-045A-4D04-A5D5-FEE4156C7D97}" type="presOf" srcId="{E426B25C-F578-44A8-A83F-1162894AC07F}" destId="{F4F018A8-FD8E-4DD3-A47B-0BD1D9E97A23}" srcOrd="0" destOrd="0" presId="urn:microsoft.com/office/officeart/2005/8/layout/chevron2"/>
    <dgm:cxn modelId="{BECC4BB5-9280-4254-940C-D7FAC8F38E7C}" srcId="{D1C38EE5-0029-4531-A60B-657D2AC073D1}" destId="{E426B25C-F578-44A8-A83F-1162894AC07F}" srcOrd="0" destOrd="0" parTransId="{8EA52F75-EB66-4512-AFC3-90777B1E5285}" sibTransId="{688867AE-9A11-4085-A5A2-AFD6E9550C5D}"/>
    <dgm:cxn modelId="{771E6D93-3683-411C-8DE7-84171783730C}" srcId="{C2C9766D-5F41-43D5-B123-F5A22589031E}" destId="{BF163501-96A7-42A9-9BC4-BF25EB97DB43}" srcOrd="0" destOrd="0" parTransId="{D556769D-A770-44DD-88CD-8BFFD1DF4D05}" sibTransId="{31588C50-806E-40B9-998C-889B7A8269B2}"/>
    <dgm:cxn modelId="{BFCF83C0-50D2-471D-91D9-A159C52CDACA}" type="presOf" srcId="{8E737DEB-C8C8-4F2E-9977-195AB515CB61}" destId="{791A939B-6198-4FC6-B77D-0D87047A6A21}" srcOrd="0" destOrd="0" presId="urn:microsoft.com/office/officeart/2005/8/layout/chevron2"/>
    <dgm:cxn modelId="{5386E24F-6C97-4FF7-8C75-93859EED7BFD}" srcId="{8E737DEB-C8C8-4F2E-9977-195AB515CB61}" destId="{C2C9766D-5F41-43D5-B123-F5A22589031E}" srcOrd="1" destOrd="0" parTransId="{E9A1F12A-FD1C-417A-8CEA-9FB11D21BD8B}" sibTransId="{0EB0284E-5FCE-47AA-8E93-BF85383C94CB}"/>
    <dgm:cxn modelId="{8B5D387E-BDCC-4434-A460-E39547E3CCEF}" type="presOf" srcId="{D1C38EE5-0029-4531-A60B-657D2AC073D1}" destId="{A54C0D3F-0C50-4DB8-B7B8-A1ECBFC9F607}" srcOrd="0" destOrd="0" presId="urn:microsoft.com/office/officeart/2005/8/layout/chevron2"/>
    <dgm:cxn modelId="{59E37414-7A92-41CF-B6B5-D88A3DDEDE6A}" type="presOf" srcId="{C2C9766D-5F41-43D5-B123-F5A22589031E}" destId="{5B9AACEF-0EAB-4695-A8C5-54D57C6AC067}" srcOrd="0" destOrd="0" presId="urn:microsoft.com/office/officeart/2005/8/layout/chevron2"/>
    <dgm:cxn modelId="{03588AC0-2541-46A9-B4EB-4F747667FD5B}" srcId="{8E737DEB-C8C8-4F2E-9977-195AB515CB61}" destId="{D1C38EE5-0029-4531-A60B-657D2AC073D1}" srcOrd="0" destOrd="0" parTransId="{3ADFE1B1-54DE-4DCF-BE63-5BA4ABCF1CB3}" sibTransId="{4F76B9A5-75BE-4310-96D5-470EC1755477}"/>
    <dgm:cxn modelId="{0F8AD355-2CEE-45A3-9681-F262D32A12EE}" type="presOf" srcId="{BF163501-96A7-42A9-9BC4-BF25EB97DB43}" destId="{97F35192-2A07-4204-8F53-B98C99432DC4}" srcOrd="0" destOrd="0" presId="urn:microsoft.com/office/officeart/2005/8/layout/chevron2"/>
    <dgm:cxn modelId="{24DDF9D9-739B-4186-A6DA-B0A74116E026}" type="presParOf" srcId="{791A939B-6198-4FC6-B77D-0D87047A6A21}" destId="{2C21F7FC-C1D8-4E88-810A-EF11BA6A983F}" srcOrd="0" destOrd="0" presId="urn:microsoft.com/office/officeart/2005/8/layout/chevron2"/>
    <dgm:cxn modelId="{3E7BD31D-E19D-4EB7-ADE9-EEB6347F58F3}" type="presParOf" srcId="{2C21F7FC-C1D8-4E88-810A-EF11BA6A983F}" destId="{A54C0D3F-0C50-4DB8-B7B8-A1ECBFC9F607}" srcOrd="0" destOrd="0" presId="urn:microsoft.com/office/officeart/2005/8/layout/chevron2"/>
    <dgm:cxn modelId="{D9F73E8F-19C4-4D4F-87FD-2598868AAC79}" type="presParOf" srcId="{2C21F7FC-C1D8-4E88-810A-EF11BA6A983F}" destId="{F4F018A8-FD8E-4DD3-A47B-0BD1D9E97A23}" srcOrd="1" destOrd="0" presId="urn:microsoft.com/office/officeart/2005/8/layout/chevron2"/>
    <dgm:cxn modelId="{699926E2-BAF6-4247-A011-043C1810A6DE}" type="presParOf" srcId="{791A939B-6198-4FC6-B77D-0D87047A6A21}" destId="{C47E953F-81D7-436B-97C3-005D8C41564B}" srcOrd="1" destOrd="0" presId="urn:microsoft.com/office/officeart/2005/8/layout/chevron2"/>
    <dgm:cxn modelId="{7373CC25-F02D-476A-BE5F-FC2612843DD2}" type="presParOf" srcId="{791A939B-6198-4FC6-B77D-0D87047A6A21}" destId="{7DB80073-3326-47CF-BC36-A2732F95195C}" srcOrd="2" destOrd="0" presId="urn:microsoft.com/office/officeart/2005/8/layout/chevron2"/>
    <dgm:cxn modelId="{7E7FDA3F-3126-454D-B358-1FE58C25B832}" type="presParOf" srcId="{7DB80073-3326-47CF-BC36-A2732F95195C}" destId="{5B9AACEF-0EAB-4695-A8C5-54D57C6AC067}" srcOrd="0" destOrd="0" presId="urn:microsoft.com/office/officeart/2005/8/layout/chevron2"/>
    <dgm:cxn modelId="{CED2679C-E5F0-4857-B10B-077D09F01E65}" type="presParOf" srcId="{7DB80073-3326-47CF-BC36-A2732F95195C}" destId="{97F35192-2A07-4204-8F53-B98C99432DC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4BB12B-3025-4B2F-A662-4424E564ACBF}" type="doc">
      <dgm:prSet loTypeId="urn:microsoft.com/office/officeart/2005/8/layout/hList6" loCatId="list" qsTypeId="urn:microsoft.com/office/officeart/2005/8/quickstyle/simple1" qsCatId="simple" csTypeId="urn:microsoft.com/office/officeart/2005/8/colors/colorful1#19" csCatId="colorful" phldr="1"/>
      <dgm:spPr/>
      <dgm:t>
        <a:bodyPr/>
        <a:lstStyle/>
        <a:p>
          <a:endParaRPr lang="en-IN"/>
        </a:p>
      </dgm:t>
    </dgm:pt>
    <dgm:pt modelId="{09670988-A638-4171-B7DB-499B1EFCA634}">
      <dgm:prSet custT="1"/>
      <dgm:spPr/>
      <dgm:t>
        <a:bodyPr/>
        <a:lstStyle/>
        <a:p>
          <a:pPr rtl="0"/>
          <a:r>
            <a:rPr lang="en-US" sz="2400" b="1" dirty="0" smtClean="0">
              <a:latin typeface="Calibri" pitchFamily="34" charset="0"/>
            </a:rPr>
            <a:t>PETCO2</a:t>
          </a:r>
        </a:p>
        <a:p>
          <a:pPr rtl="0"/>
          <a:r>
            <a:rPr lang="en-US" sz="2400" dirty="0" smtClean="0">
              <a:latin typeface="Calibri" pitchFamily="34" charset="0"/>
            </a:rPr>
            <a:t>PETCO2 &gt;10mm Hg indicates good quality chest compressions</a:t>
          </a:r>
          <a:endParaRPr lang="en-IN" sz="2400" dirty="0">
            <a:latin typeface="Calibri" pitchFamily="34" charset="0"/>
          </a:endParaRPr>
        </a:p>
      </dgm:t>
    </dgm:pt>
    <dgm:pt modelId="{516929D8-C0F1-418B-9D8D-0AD59EBCEE10}" type="parTrans" cxnId="{8ADA961A-DA3A-4D91-85BB-22824CD6F308}">
      <dgm:prSet/>
      <dgm:spPr/>
      <dgm:t>
        <a:bodyPr/>
        <a:lstStyle/>
        <a:p>
          <a:endParaRPr lang="en-IN"/>
        </a:p>
      </dgm:t>
    </dgm:pt>
    <dgm:pt modelId="{02069DDF-2F34-486A-B7AE-BDDC3C3E33A7}" type="sibTrans" cxnId="{8ADA961A-DA3A-4D91-85BB-22824CD6F308}">
      <dgm:prSet/>
      <dgm:spPr/>
      <dgm:t>
        <a:bodyPr/>
        <a:lstStyle/>
        <a:p>
          <a:endParaRPr lang="en-IN"/>
        </a:p>
      </dgm:t>
    </dgm:pt>
    <dgm:pt modelId="{C148BE51-1ACD-4BAD-A1F6-27DAF1E8EEF5}">
      <dgm:prSet custT="1"/>
      <dgm:spPr/>
      <dgm:t>
        <a:bodyPr/>
        <a:lstStyle/>
        <a:p>
          <a:pPr rtl="0"/>
          <a:r>
            <a:rPr lang="en-US" sz="1800" b="1" dirty="0" smtClean="0">
              <a:solidFill>
                <a:srgbClr val="003300"/>
              </a:solidFill>
              <a:latin typeface="Calibri" pitchFamily="34" charset="0"/>
            </a:rPr>
            <a:t>Coronary Perfusion Pressure </a:t>
          </a:r>
        </a:p>
        <a:p>
          <a:pPr rtl="0"/>
          <a:r>
            <a:rPr lang="en-US" sz="1800" dirty="0" smtClean="0">
              <a:solidFill>
                <a:srgbClr val="003300"/>
              </a:solidFill>
              <a:latin typeface="Calibri" pitchFamily="34" charset="0"/>
            </a:rPr>
            <a:t>Difference between  Aortic Diastolic Pressure and the right </a:t>
          </a:r>
          <a:r>
            <a:rPr lang="en-US" sz="1800" dirty="0" err="1" smtClean="0">
              <a:solidFill>
                <a:srgbClr val="003300"/>
              </a:solidFill>
              <a:latin typeface="Calibri" pitchFamily="34" charset="0"/>
            </a:rPr>
            <a:t>atrial</a:t>
          </a:r>
          <a:r>
            <a:rPr lang="en-US" sz="1800" dirty="0" smtClean="0">
              <a:solidFill>
                <a:srgbClr val="003300"/>
              </a:solidFill>
              <a:latin typeface="Calibri" pitchFamily="34" charset="0"/>
            </a:rPr>
            <a:t> diastolic pressure. Arterial diastolic pressure in the radial, brachial or femoral artery is a good indicator of CPP. Arterial diastolic pressure of &gt;20mm hg is an indicator of adequate chest compressions.</a:t>
          </a:r>
          <a:endParaRPr lang="en-IN" sz="1800" dirty="0">
            <a:solidFill>
              <a:srgbClr val="003300"/>
            </a:solidFill>
            <a:latin typeface="Calibri" pitchFamily="34" charset="0"/>
          </a:endParaRPr>
        </a:p>
      </dgm:t>
    </dgm:pt>
    <dgm:pt modelId="{70260BCE-9E43-4D8B-869D-E9F741C3FE56}" type="parTrans" cxnId="{3B7C624F-F99A-4847-A8C5-B789520A48F9}">
      <dgm:prSet/>
      <dgm:spPr/>
      <dgm:t>
        <a:bodyPr/>
        <a:lstStyle/>
        <a:p>
          <a:endParaRPr lang="en-IN"/>
        </a:p>
      </dgm:t>
    </dgm:pt>
    <dgm:pt modelId="{F2F579AF-E5D9-4B5D-9D0C-A94AAB93E547}" type="sibTrans" cxnId="{3B7C624F-F99A-4847-A8C5-B789520A48F9}">
      <dgm:prSet/>
      <dgm:spPr/>
      <dgm:t>
        <a:bodyPr/>
        <a:lstStyle/>
        <a:p>
          <a:endParaRPr lang="en-IN"/>
        </a:p>
      </dgm:t>
    </dgm:pt>
    <dgm:pt modelId="{EE7D1243-125E-4FF1-A559-73D70028B1B1}">
      <dgm:prSet custT="1"/>
      <dgm:spPr>
        <a:solidFill>
          <a:schemeClr val="accent6">
            <a:lumMod val="75000"/>
          </a:schemeClr>
        </a:solidFill>
      </dgm:spPr>
      <dgm:t>
        <a:bodyPr/>
        <a:lstStyle/>
        <a:p>
          <a:pPr rtl="0"/>
          <a:r>
            <a:rPr lang="en-US" sz="2400" b="1" dirty="0" smtClean="0">
              <a:latin typeface="Calibri" pitchFamily="34" charset="0"/>
            </a:rPr>
            <a:t>Scvo2</a:t>
          </a:r>
        </a:p>
        <a:p>
          <a:pPr rtl="0"/>
          <a:r>
            <a:rPr lang="en-US" sz="2400" dirty="0" smtClean="0">
              <a:latin typeface="Calibri" pitchFamily="34" charset="0"/>
            </a:rPr>
            <a:t>If Scvo2 &lt; 30% then attempts to improve the quality of CPR should be done</a:t>
          </a:r>
          <a:endParaRPr lang="en-US" sz="2400" dirty="0">
            <a:latin typeface="Calibri" pitchFamily="34" charset="0"/>
          </a:endParaRPr>
        </a:p>
      </dgm:t>
    </dgm:pt>
    <dgm:pt modelId="{AA80D851-D626-42E3-9A10-1A7D3511EE36}" type="parTrans" cxnId="{07A6020E-1863-425B-BDE2-6E88C7D93772}">
      <dgm:prSet/>
      <dgm:spPr/>
      <dgm:t>
        <a:bodyPr/>
        <a:lstStyle/>
        <a:p>
          <a:endParaRPr lang="en-IN"/>
        </a:p>
      </dgm:t>
    </dgm:pt>
    <dgm:pt modelId="{241C87C2-9BAD-40EA-B0ED-D99E7DA96BD7}" type="sibTrans" cxnId="{07A6020E-1863-425B-BDE2-6E88C7D93772}">
      <dgm:prSet/>
      <dgm:spPr/>
      <dgm:t>
        <a:bodyPr/>
        <a:lstStyle/>
        <a:p>
          <a:endParaRPr lang="en-IN"/>
        </a:p>
      </dgm:t>
    </dgm:pt>
    <dgm:pt modelId="{9AF67142-9FCC-481B-AF7D-976907D0BE0A}" type="pres">
      <dgm:prSet presAssocID="{D94BB12B-3025-4B2F-A662-4424E564ACBF}" presName="Name0" presStyleCnt="0">
        <dgm:presLayoutVars>
          <dgm:dir/>
          <dgm:resizeHandles val="exact"/>
        </dgm:presLayoutVars>
      </dgm:prSet>
      <dgm:spPr/>
      <dgm:t>
        <a:bodyPr/>
        <a:lstStyle/>
        <a:p>
          <a:endParaRPr lang="en-IN"/>
        </a:p>
      </dgm:t>
    </dgm:pt>
    <dgm:pt modelId="{19899FF0-4610-402F-AB61-1D62C4172D34}" type="pres">
      <dgm:prSet presAssocID="{09670988-A638-4171-B7DB-499B1EFCA634}" presName="node" presStyleLbl="node1" presStyleIdx="0" presStyleCnt="3" custScaleX="92444">
        <dgm:presLayoutVars>
          <dgm:bulletEnabled val="1"/>
        </dgm:presLayoutVars>
      </dgm:prSet>
      <dgm:spPr/>
      <dgm:t>
        <a:bodyPr/>
        <a:lstStyle/>
        <a:p>
          <a:endParaRPr lang="en-IN"/>
        </a:p>
      </dgm:t>
    </dgm:pt>
    <dgm:pt modelId="{2B237977-1987-4D9C-9A22-87508E7F8F08}" type="pres">
      <dgm:prSet presAssocID="{02069DDF-2F34-486A-B7AE-BDDC3C3E33A7}" presName="sibTrans" presStyleCnt="0"/>
      <dgm:spPr/>
    </dgm:pt>
    <dgm:pt modelId="{300A2A35-1C20-4FFA-AA70-64CC5DED8A31}" type="pres">
      <dgm:prSet presAssocID="{C148BE51-1ACD-4BAD-A1F6-27DAF1E8EEF5}" presName="node" presStyleLbl="node1" presStyleIdx="1" presStyleCnt="3" custScaleX="118910" custLinFactX="100000" custLinFactNeighborX="100513" custLinFactNeighborY="0">
        <dgm:presLayoutVars>
          <dgm:bulletEnabled val="1"/>
        </dgm:presLayoutVars>
      </dgm:prSet>
      <dgm:spPr/>
      <dgm:t>
        <a:bodyPr/>
        <a:lstStyle/>
        <a:p>
          <a:endParaRPr lang="en-IN"/>
        </a:p>
      </dgm:t>
    </dgm:pt>
    <dgm:pt modelId="{052DE86F-388D-4B98-B9E4-848A75EFF8D2}" type="pres">
      <dgm:prSet presAssocID="{F2F579AF-E5D9-4B5D-9D0C-A94AAB93E547}" presName="sibTrans" presStyleCnt="0"/>
      <dgm:spPr/>
    </dgm:pt>
    <dgm:pt modelId="{BA3DBBA8-AB5C-4BA3-A064-2645657E8D06}" type="pres">
      <dgm:prSet presAssocID="{EE7D1243-125E-4FF1-A559-73D70028B1B1}" presName="node" presStyleLbl="node1" presStyleIdx="2" presStyleCnt="3" custLinFactX="-111413" custLinFactNeighborX="-200000">
        <dgm:presLayoutVars>
          <dgm:bulletEnabled val="1"/>
        </dgm:presLayoutVars>
      </dgm:prSet>
      <dgm:spPr/>
      <dgm:t>
        <a:bodyPr/>
        <a:lstStyle/>
        <a:p>
          <a:endParaRPr lang="en-IN"/>
        </a:p>
      </dgm:t>
    </dgm:pt>
  </dgm:ptLst>
  <dgm:cxnLst>
    <dgm:cxn modelId="{07A6020E-1863-425B-BDE2-6E88C7D93772}" srcId="{D94BB12B-3025-4B2F-A662-4424E564ACBF}" destId="{EE7D1243-125E-4FF1-A559-73D70028B1B1}" srcOrd="2" destOrd="0" parTransId="{AA80D851-D626-42E3-9A10-1A7D3511EE36}" sibTransId="{241C87C2-9BAD-40EA-B0ED-D99E7DA96BD7}"/>
    <dgm:cxn modelId="{8ADA961A-DA3A-4D91-85BB-22824CD6F308}" srcId="{D94BB12B-3025-4B2F-A662-4424E564ACBF}" destId="{09670988-A638-4171-B7DB-499B1EFCA634}" srcOrd="0" destOrd="0" parTransId="{516929D8-C0F1-418B-9D8D-0AD59EBCEE10}" sibTransId="{02069DDF-2F34-486A-B7AE-BDDC3C3E33A7}"/>
    <dgm:cxn modelId="{52DDA6E1-653A-4BDD-A0AC-BEF3484BD229}" type="presOf" srcId="{D94BB12B-3025-4B2F-A662-4424E564ACBF}" destId="{9AF67142-9FCC-481B-AF7D-976907D0BE0A}" srcOrd="0" destOrd="0" presId="urn:microsoft.com/office/officeart/2005/8/layout/hList6"/>
    <dgm:cxn modelId="{4502FB26-2D32-4787-8AEF-5CF65E406326}" type="presOf" srcId="{C148BE51-1ACD-4BAD-A1F6-27DAF1E8EEF5}" destId="{300A2A35-1C20-4FFA-AA70-64CC5DED8A31}" srcOrd="0" destOrd="0" presId="urn:microsoft.com/office/officeart/2005/8/layout/hList6"/>
    <dgm:cxn modelId="{3B7C624F-F99A-4847-A8C5-B789520A48F9}" srcId="{D94BB12B-3025-4B2F-A662-4424E564ACBF}" destId="{C148BE51-1ACD-4BAD-A1F6-27DAF1E8EEF5}" srcOrd="1" destOrd="0" parTransId="{70260BCE-9E43-4D8B-869D-E9F741C3FE56}" sibTransId="{F2F579AF-E5D9-4B5D-9D0C-A94AAB93E547}"/>
    <dgm:cxn modelId="{AE68DFDA-109D-4248-A450-21B75D670AFB}" type="presOf" srcId="{EE7D1243-125E-4FF1-A559-73D70028B1B1}" destId="{BA3DBBA8-AB5C-4BA3-A064-2645657E8D06}" srcOrd="0" destOrd="0" presId="urn:microsoft.com/office/officeart/2005/8/layout/hList6"/>
    <dgm:cxn modelId="{C107B245-6B82-4C34-A604-BD58D29DBA2E}" type="presOf" srcId="{09670988-A638-4171-B7DB-499B1EFCA634}" destId="{19899FF0-4610-402F-AB61-1D62C4172D34}" srcOrd="0" destOrd="0" presId="urn:microsoft.com/office/officeart/2005/8/layout/hList6"/>
    <dgm:cxn modelId="{BB0077D1-5EDE-4F85-9A4E-E4135FD2F712}" type="presParOf" srcId="{9AF67142-9FCC-481B-AF7D-976907D0BE0A}" destId="{19899FF0-4610-402F-AB61-1D62C4172D34}" srcOrd="0" destOrd="0" presId="urn:microsoft.com/office/officeart/2005/8/layout/hList6"/>
    <dgm:cxn modelId="{3C6D78B1-6CA9-4462-8622-D04A60D34650}" type="presParOf" srcId="{9AF67142-9FCC-481B-AF7D-976907D0BE0A}" destId="{2B237977-1987-4D9C-9A22-87508E7F8F08}" srcOrd="1" destOrd="0" presId="urn:microsoft.com/office/officeart/2005/8/layout/hList6"/>
    <dgm:cxn modelId="{1E62A7EC-FEE0-4466-B90E-934131C266B0}" type="presParOf" srcId="{9AF67142-9FCC-481B-AF7D-976907D0BE0A}" destId="{300A2A35-1C20-4FFA-AA70-64CC5DED8A31}" srcOrd="2" destOrd="0" presId="urn:microsoft.com/office/officeart/2005/8/layout/hList6"/>
    <dgm:cxn modelId="{60BD9774-CF5B-4187-8D3E-810078315DD3}" type="presParOf" srcId="{9AF67142-9FCC-481B-AF7D-976907D0BE0A}" destId="{052DE86F-388D-4B98-B9E4-848A75EFF8D2}" srcOrd="3" destOrd="0" presId="urn:microsoft.com/office/officeart/2005/8/layout/hList6"/>
    <dgm:cxn modelId="{D175EB13-2371-4D6E-8DED-286154C4CECB}" type="presParOf" srcId="{9AF67142-9FCC-481B-AF7D-976907D0BE0A}" destId="{BA3DBBA8-AB5C-4BA3-A064-2645657E8D0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A996BA-A621-4A8D-94CD-A8A1ABD765D3}" type="doc">
      <dgm:prSet loTypeId="urn:microsoft.com/office/officeart/2005/8/layout/lProcess3" loCatId="process" qsTypeId="urn:microsoft.com/office/officeart/2005/8/quickstyle/simple1" qsCatId="simple" csTypeId="urn:microsoft.com/office/officeart/2005/8/colors/colorful1#20" csCatId="colorful" phldr="1"/>
      <dgm:spPr/>
      <dgm:t>
        <a:bodyPr/>
        <a:lstStyle/>
        <a:p>
          <a:endParaRPr lang="en-IN"/>
        </a:p>
      </dgm:t>
    </dgm:pt>
    <dgm:pt modelId="{14291276-59FB-483E-99A7-F33188616A84}">
      <dgm:prSet custT="1"/>
      <dgm:spPr/>
      <dgm:t>
        <a:bodyPr/>
        <a:lstStyle/>
        <a:p>
          <a:pPr rtl="0"/>
          <a:r>
            <a:rPr lang="en-US" sz="2400" b="1" dirty="0" smtClean="0">
              <a:latin typeface="Calibri" pitchFamily="34" charset="0"/>
            </a:rPr>
            <a:t>Peripheral</a:t>
          </a:r>
          <a:endParaRPr lang="en-US" sz="2400" b="1" dirty="0">
            <a:latin typeface="Calibri" pitchFamily="34" charset="0"/>
          </a:endParaRPr>
        </a:p>
      </dgm:t>
    </dgm:pt>
    <dgm:pt modelId="{030A87DD-7B6D-4CA2-8974-0249D1434429}" type="parTrans" cxnId="{CF2E0A08-5D31-40ED-A1E8-1F6D3B96669A}">
      <dgm:prSet/>
      <dgm:spPr/>
      <dgm:t>
        <a:bodyPr/>
        <a:lstStyle/>
        <a:p>
          <a:endParaRPr lang="en-IN">
            <a:latin typeface="Calibri" pitchFamily="34" charset="0"/>
          </a:endParaRPr>
        </a:p>
      </dgm:t>
    </dgm:pt>
    <dgm:pt modelId="{0D004110-CD37-4E9D-BDB8-C267C2706F34}" type="sibTrans" cxnId="{CF2E0A08-5D31-40ED-A1E8-1F6D3B96669A}">
      <dgm:prSet/>
      <dgm:spPr/>
      <dgm:t>
        <a:bodyPr/>
        <a:lstStyle/>
        <a:p>
          <a:endParaRPr lang="en-IN">
            <a:latin typeface="Calibri" pitchFamily="34" charset="0"/>
          </a:endParaRPr>
        </a:p>
      </dgm:t>
    </dgm:pt>
    <dgm:pt modelId="{EC787EE7-0472-4C97-AB09-0B279F36905A}">
      <dgm:prSet custT="1"/>
      <dgm:spPr/>
      <dgm:t>
        <a:bodyPr/>
        <a:lstStyle/>
        <a:p>
          <a:pPr rtl="0"/>
          <a:r>
            <a:rPr lang="en-US" sz="1400" b="0" dirty="0" smtClean="0">
              <a:latin typeface="Calibri" pitchFamily="34" charset="0"/>
            </a:rPr>
            <a:t>Preferred site as </a:t>
          </a:r>
          <a:r>
            <a:rPr lang="en-US" sz="1400" b="0" dirty="0" err="1" smtClean="0">
              <a:latin typeface="Calibri" pitchFamily="34" charset="0"/>
            </a:rPr>
            <a:t>cannulation</a:t>
          </a:r>
          <a:r>
            <a:rPr lang="en-US" sz="1400" b="0" dirty="0" smtClean="0">
              <a:latin typeface="Calibri" pitchFamily="34" charset="0"/>
            </a:rPr>
            <a:t> does not hinder CPR.</a:t>
          </a:r>
          <a:endParaRPr lang="en-IN" sz="1400" b="0" dirty="0">
            <a:latin typeface="Calibri" pitchFamily="34" charset="0"/>
          </a:endParaRPr>
        </a:p>
      </dgm:t>
    </dgm:pt>
    <dgm:pt modelId="{3DCCB0ED-609C-43BA-9D9D-DB9ACE00C90A}" type="parTrans" cxnId="{6C0ADF4A-4D5F-4799-9441-873678818779}">
      <dgm:prSet/>
      <dgm:spPr/>
      <dgm:t>
        <a:bodyPr/>
        <a:lstStyle/>
        <a:p>
          <a:endParaRPr lang="en-IN">
            <a:latin typeface="Calibri" pitchFamily="34" charset="0"/>
          </a:endParaRPr>
        </a:p>
      </dgm:t>
    </dgm:pt>
    <dgm:pt modelId="{6AF3723C-7864-48C1-B157-3D402EBFE2E5}" type="sibTrans" cxnId="{6C0ADF4A-4D5F-4799-9441-873678818779}">
      <dgm:prSet/>
      <dgm:spPr/>
      <dgm:t>
        <a:bodyPr/>
        <a:lstStyle/>
        <a:p>
          <a:endParaRPr lang="en-IN">
            <a:latin typeface="Calibri" pitchFamily="34" charset="0"/>
          </a:endParaRPr>
        </a:p>
      </dgm:t>
    </dgm:pt>
    <dgm:pt modelId="{26E1E658-3368-41B2-BF94-F36688C4F4E3}">
      <dgm:prSet custT="1"/>
      <dgm:spPr/>
      <dgm:t>
        <a:bodyPr/>
        <a:lstStyle/>
        <a:p>
          <a:pPr rtl="0"/>
          <a:r>
            <a:rPr lang="en-US" sz="1400" dirty="0" smtClean="0">
              <a:latin typeface="Calibri" pitchFamily="34" charset="0"/>
            </a:rPr>
            <a:t>Drugs are given as bolus followed by 20 ml of intravenous fluid and extremity elevated for 10 to 20 seconds.</a:t>
          </a:r>
          <a:endParaRPr lang="en-IN" sz="1400" dirty="0">
            <a:latin typeface="Calibri" pitchFamily="34" charset="0"/>
          </a:endParaRPr>
        </a:p>
      </dgm:t>
    </dgm:pt>
    <dgm:pt modelId="{69498A7C-BCB4-4CA4-B78A-210305FC21A5}" type="parTrans" cxnId="{C8F45568-E541-4BFB-B6C5-07AF8A0FCB10}">
      <dgm:prSet/>
      <dgm:spPr/>
      <dgm:t>
        <a:bodyPr/>
        <a:lstStyle/>
        <a:p>
          <a:endParaRPr lang="en-IN">
            <a:latin typeface="Calibri" pitchFamily="34" charset="0"/>
          </a:endParaRPr>
        </a:p>
      </dgm:t>
    </dgm:pt>
    <dgm:pt modelId="{D620AAC1-8945-4A28-A965-F21BC4B16647}" type="sibTrans" cxnId="{C8F45568-E541-4BFB-B6C5-07AF8A0FCB10}">
      <dgm:prSet/>
      <dgm:spPr/>
      <dgm:t>
        <a:bodyPr/>
        <a:lstStyle/>
        <a:p>
          <a:endParaRPr lang="en-IN">
            <a:latin typeface="Calibri" pitchFamily="34" charset="0"/>
          </a:endParaRPr>
        </a:p>
      </dgm:t>
    </dgm:pt>
    <dgm:pt modelId="{00D8B84B-2410-44F1-BD99-13D9A323EC0A}">
      <dgm:prSet custT="1"/>
      <dgm:spPr/>
      <dgm:t>
        <a:bodyPr/>
        <a:lstStyle/>
        <a:p>
          <a:pPr rtl="0"/>
          <a:r>
            <a:rPr lang="en-US" sz="2400" b="1" dirty="0" err="1" smtClean="0">
              <a:latin typeface="Calibri" pitchFamily="34" charset="0"/>
            </a:rPr>
            <a:t>Intraosseous</a:t>
          </a:r>
          <a:endParaRPr lang="en-US" sz="2400" b="1" dirty="0">
            <a:latin typeface="Calibri" pitchFamily="34" charset="0"/>
          </a:endParaRPr>
        </a:p>
      </dgm:t>
    </dgm:pt>
    <dgm:pt modelId="{571AC25A-15ED-43AA-81D0-B3CFF47B5551}" type="parTrans" cxnId="{8E7C11E7-8B26-46EF-9DE3-B91A3583E0F6}">
      <dgm:prSet/>
      <dgm:spPr/>
      <dgm:t>
        <a:bodyPr/>
        <a:lstStyle/>
        <a:p>
          <a:endParaRPr lang="en-IN">
            <a:latin typeface="Calibri" pitchFamily="34" charset="0"/>
          </a:endParaRPr>
        </a:p>
      </dgm:t>
    </dgm:pt>
    <dgm:pt modelId="{98A6F5B7-4BD9-44AF-8A64-25A6C2E94491}" type="sibTrans" cxnId="{8E7C11E7-8B26-46EF-9DE3-B91A3583E0F6}">
      <dgm:prSet/>
      <dgm:spPr/>
      <dgm:t>
        <a:bodyPr/>
        <a:lstStyle/>
        <a:p>
          <a:endParaRPr lang="en-IN">
            <a:latin typeface="Calibri" pitchFamily="34" charset="0"/>
          </a:endParaRPr>
        </a:p>
      </dgm:t>
    </dgm:pt>
    <dgm:pt modelId="{D6711831-A62E-43DA-820A-681D66F9CF0F}">
      <dgm:prSet custT="1"/>
      <dgm:spPr/>
      <dgm:t>
        <a:bodyPr/>
        <a:lstStyle/>
        <a:p>
          <a:pPr rtl="0"/>
          <a:r>
            <a:rPr lang="en-US" sz="1400" dirty="0" smtClean="0">
              <a:latin typeface="Calibri" pitchFamily="34" charset="0"/>
            </a:rPr>
            <a:t>Drug is delivered by puncturing the marrow cavity (usually in the sternum)</a:t>
          </a:r>
          <a:endParaRPr lang="en-IN" sz="1400" dirty="0">
            <a:latin typeface="Calibri" pitchFamily="34" charset="0"/>
          </a:endParaRPr>
        </a:p>
      </dgm:t>
    </dgm:pt>
    <dgm:pt modelId="{675683FB-C12D-4649-A5BB-F64DFC27706C}" type="parTrans" cxnId="{4F845D7E-E46F-4B11-A786-7073C474D4CF}">
      <dgm:prSet/>
      <dgm:spPr/>
      <dgm:t>
        <a:bodyPr/>
        <a:lstStyle/>
        <a:p>
          <a:endParaRPr lang="en-IN">
            <a:latin typeface="Calibri" pitchFamily="34" charset="0"/>
          </a:endParaRPr>
        </a:p>
      </dgm:t>
    </dgm:pt>
    <dgm:pt modelId="{DCDD5B59-0CDE-4C70-A9A7-DF1A405CAF36}" type="sibTrans" cxnId="{4F845D7E-E46F-4B11-A786-7073C474D4CF}">
      <dgm:prSet/>
      <dgm:spPr/>
      <dgm:t>
        <a:bodyPr/>
        <a:lstStyle/>
        <a:p>
          <a:endParaRPr lang="en-IN">
            <a:latin typeface="Calibri" pitchFamily="34" charset="0"/>
          </a:endParaRPr>
        </a:p>
      </dgm:t>
    </dgm:pt>
    <dgm:pt modelId="{B7623182-E719-40B3-947C-51F399066B07}">
      <dgm:prSet custT="1"/>
      <dgm:spPr/>
      <dgm:t>
        <a:bodyPr/>
        <a:lstStyle/>
        <a:p>
          <a:pPr rtl="0"/>
          <a:r>
            <a:rPr lang="en-US" sz="2400" b="1" dirty="0" err="1" smtClean="0">
              <a:latin typeface="Calibri" pitchFamily="34" charset="0"/>
            </a:rPr>
            <a:t>Endotracheal</a:t>
          </a:r>
          <a:endParaRPr lang="en-US" sz="2400" b="1" dirty="0">
            <a:latin typeface="Calibri" pitchFamily="34" charset="0"/>
          </a:endParaRPr>
        </a:p>
      </dgm:t>
    </dgm:pt>
    <dgm:pt modelId="{6EB38833-F60B-4BE6-BDEF-732FFED7800C}" type="parTrans" cxnId="{E9C2A2A6-B5D8-4C6E-B344-F5645F880166}">
      <dgm:prSet/>
      <dgm:spPr/>
      <dgm:t>
        <a:bodyPr/>
        <a:lstStyle/>
        <a:p>
          <a:endParaRPr lang="en-IN">
            <a:latin typeface="Calibri" pitchFamily="34" charset="0"/>
          </a:endParaRPr>
        </a:p>
      </dgm:t>
    </dgm:pt>
    <dgm:pt modelId="{C23C4157-2BE9-4CB0-9C33-AEA33B8A3B6C}" type="sibTrans" cxnId="{E9C2A2A6-B5D8-4C6E-B344-F5645F880166}">
      <dgm:prSet/>
      <dgm:spPr/>
      <dgm:t>
        <a:bodyPr/>
        <a:lstStyle/>
        <a:p>
          <a:endParaRPr lang="en-IN">
            <a:latin typeface="Calibri" pitchFamily="34" charset="0"/>
          </a:endParaRPr>
        </a:p>
      </dgm:t>
    </dgm:pt>
    <dgm:pt modelId="{D5D64F67-DCEF-4167-8613-5C93AF93DE16}">
      <dgm:prSet custT="1"/>
      <dgm:spPr/>
      <dgm:t>
        <a:bodyPr/>
        <a:lstStyle/>
        <a:p>
          <a:pPr rtl="0"/>
          <a:r>
            <a:rPr lang="en-US" sz="1400" dirty="0" smtClean="0">
              <a:latin typeface="Calibri" pitchFamily="34" charset="0"/>
            </a:rPr>
            <a:t>Atropine, Epinephrine, Vasopressin and </a:t>
          </a:r>
          <a:r>
            <a:rPr lang="en-US" sz="1400" dirty="0" err="1" smtClean="0">
              <a:latin typeface="Calibri" pitchFamily="34" charset="0"/>
            </a:rPr>
            <a:t>Lidocaine</a:t>
          </a:r>
          <a:r>
            <a:rPr lang="en-US" sz="1400" dirty="0" smtClean="0">
              <a:latin typeface="Calibri" pitchFamily="34" charset="0"/>
            </a:rPr>
            <a:t> can be given.</a:t>
          </a:r>
          <a:endParaRPr lang="en-IN" sz="1400" dirty="0">
            <a:latin typeface="Calibri" pitchFamily="34" charset="0"/>
          </a:endParaRPr>
        </a:p>
      </dgm:t>
    </dgm:pt>
    <dgm:pt modelId="{F63B26F4-E0F2-405A-B7DE-540436DA2161}" type="parTrans" cxnId="{4304A19B-598D-4DA9-9AF8-5EE7B2619380}">
      <dgm:prSet/>
      <dgm:spPr/>
      <dgm:t>
        <a:bodyPr/>
        <a:lstStyle/>
        <a:p>
          <a:endParaRPr lang="en-IN">
            <a:latin typeface="Calibri" pitchFamily="34" charset="0"/>
          </a:endParaRPr>
        </a:p>
      </dgm:t>
    </dgm:pt>
    <dgm:pt modelId="{FFA2757C-68AA-4E68-AED0-EF502ED0CAEA}" type="sibTrans" cxnId="{4304A19B-598D-4DA9-9AF8-5EE7B2619380}">
      <dgm:prSet/>
      <dgm:spPr/>
      <dgm:t>
        <a:bodyPr/>
        <a:lstStyle/>
        <a:p>
          <a:endParaRPr lang="en-IN">
            <a:latin typeface="Calibri" pitchFamily="34" charset="0"/>
          </a:endParaRPr>
        </a:p>
      </dgm:t>
    </dgm:pt>
    <dgm:pt modelId="{8A321108-8D5F-42B1-8359-BF7F45107A82}">
      <dgm:prSet custT="1"/>
      <dgm:spPr/>
      <dgm:t>
        <a:bodyPr/>
        <a:lstStyle/>
        <a:p>
          <a:pPr rtl="0"/>
          <a:r>
            <a:rPr lang="en-US" sz="1400" dirty="0" smtClean="0">
              <a:latin typeface="Calibri" pitchFamily="34" charset="0"/>
            </a:rPr>
            <a:t>Dose should be 2 to 2.5 times the recommended intravenous dose</a:t>
          </a:r>
          <a:endParaRPr lang="en-IN" sz="1400" dirty="0">
            <a:latin typeface="Calibri" pitchFamily="34" charset="0"/>
          </a:endParaRPr>
        </a:p>
      </dgm:t>
    </dgm:pt>
    <dgm:pt modelId="{625ABEC8-37E0-40B0-B829-B054AA97A5F8}" type="parTrans" cxnId="{D2A9323A-C1A0-4A23-9E73-28F10ABFD8EF}">
      <dgm:prSet/>
      <dgm:spPr/>
      <dgm:t>
        <a:bodyPr/>
        <a:lstStyle/>
        <a:p>
          <a:endParaRPr lang="en-IN">
            <a:latin typeface="Calibri" pitchFamily="34" charset="0"/>
          </a:endParaRPr>
        </a:p>
      </dgm:t>
    </dgm:pt>
    <dgm:pt modelId="{F721D395-1835-4E7B-8C3D-751DCF8E97C7}" type="sibTrans" cxnId="{D2A9323A-C1A0-4A23-9E73-28F10ABFD8EF}">
      <dgm:prSet/>
      <dgm:spPr/>
      <dgm:t>
        <a:bodyPr/>
        <a:lstStyle/>
        <a:p>
          <a:endParaRPr lang="en-IN">
            <a:latin typeface="Calibri" pitchFamily="34" charset="0"/>
          </a:endParaRPr>
        </a:p>
      </dgm:t>
    </dgm:pt>
    <dgm:pt modelId="{3ED7E610-F661-462F-A0C9-D1BF5A300E6A}">
      <dgm:prSet/>
      <dgm:spPr/>
      <dgm:t>
        <a:bodyPr/>
        <a:lstStyle/>
        <a:p>
          <a:pPr rtl="0"/>
          <a:r>
            <a:rPr lang="en-US" dirty="0" smtClean="0">
              <a:latin typeface="Calibri" pitchFamily="34" charset="0"/>
            </a:rPr>
            <a:t>All drug should be diluted into 10 ml of water or isotonic saline.</a:t>
          </a:r>
          <a:endParaRPr lang="en-IN" dirty="0">
            <a:latin typeface="Calibri" pitchFamily="34" charset="0"/>
          </a:endParaRPr>
        </a:p>
      </dgm:t>
    </dgm:pt>
    <dgm:pt modelId="{71444FD5-1006-4687-B4B2-1EA83FB0287B}" type="parTrans" cxnId="{81C9F135-F257-4256-B022-3E4BB75D44EA}">
      <dgm:prSet/>
      <dgm:spPr/>
      <dgm:t>
        <a:bodyPr/>
        <a:lstStyle/>
        <a:p>
          <a:endParaRPr lang="en-IN">
            <a:latin typeface="Calibri" pitchFamily="34" charset="0"/>
          </a:endParaRPr>
        </a:p>
      </dgm:t>
    </dgm:pt>
    <dgm:pt modelId="{BB5D2F36-01F9-423C-818C-24169AD9476E}" type="sibTrans" cxnId="{81C9F135-F257-4256-B022-3E4BB75D44EA}">
      <dgm:prSet/>
      <dgm:spPr/>
      <dgm:t>
        <a:bodyPr/>
        <a:lstStyle/>
        <a:p>
          <a:endParaRPr lang="en-IN">
            <a:latin typeface="Calibri" pitchFamily="34" charset="0"/>
          </a:endParaRPr>
        </a:p>
      </dgm:t>
    </dgm:pt>
    <dgm:pt modelId="{E92E609D-70CD-440B-8EFC-267899C0BE17}" type="pres">
      <dgm:prSet presAssocID="{D2A996BA-A621-4A8D-94CD-A8A1ABD765D3}" presName="Name0" presStyleCnt="0">
        <dgm:presLayoutVars>
          <dgm:chPref val="3"/>
          <dgm:dir/>
          <dgm:animLvl val="lvl"/>
          <dgm:resizeHandles/>
        </dgm:presLayoutVars>
      </dgm:prSet>
      <dgm:spPr/>
      <dgm:t>
        <a:bodyPr/>
        <a:lstStyle/>
        <a:p>
          <a:endParaRPr lang="en-IN"/>
        </a:p>
      </dgm:t>
    </dgm:pt>
    <dgm:pt modelId="{8AC1EF58-B1B2-4027-9627-3FD1B4562A99}" type="pres">
      <dgm:prSet presAssocID="{14291276-59FB-483E-99A7-F33188616A84}" presName="horFlow" presStyleCnt="0"/>
      <dgm:spPr/>
    </dgm:pt>
    <dgm:pt modelId="{A6680A6F-8947-4FB5-87A0-95480841C27C}" type="pres">
      <dgm:prSet presAssocID="{14291276-59FB-483E-99A7-F33188616A84}" presName="bigChev" presStyleLbl="node1" presStyleIdx="0" presStyleCnt="3"/>
      <dgm:spPr/>
      <dgm:t>
        <a:bodyPr/>
        <a:lstStyle/>
        <a:p>
          <a:endParaRPr lang="en-IN"/>
        </a:p>
      </dgm:t>
    </dgm:pt>
    <dgm:pt modelId="{45EB32B3-D787-4646-B57A-8529DE191CF2}" type="pres">
      <dgm:prSet presAssocID="{3DCCB0ED-609C-43BA-9D9D-DB9ACE00C90A}" presName="parTrans" presStyleCnt="0"/>
      <dgm:spPr/>
    </dgm:pt>
    <dgm:pt modelId="{7D48D7FD-2AD9-470C-BCFB-D5D47CD979E2}" type="pres">
      <dgm:prSet presAssocID="{EC787EE7-0472-4C97-AB09-0B279F36905A}" presName="node" presStyleLbl="alignAccFollowNode1" presStyleIdx="0" presStyleCnt="6">
        <dgm:presLayoutVars>
          <dgm:bulletEnabled val="1"/>
        </dgm:presLayoutVars>
      </dgm:prSet>
      <dgm:spPr/>
      <dgm:t>
        <a:bodyPr/>
        <a:lstStyle/>
        <a:p>
          <a:endParaRPr lang="en-IN"/>
        </a:p>
      </dgm:t>
    </dgm:pt>
    <dgm:pt modelId="{F6B7A16E-6894-409C-8B5D-FA0F9D72380C}" type="pres">
      <dgm:prSet presAssocID="{6AF3723C-7864-48C1-B157-3D402EBFE2E5}" presName="sibTrans" presStyleCnt="0"/>
      <dgm:spPr/>
    </dgm:pt>
    <dgm:pt modelId="{B5F299B2-7983-4097-9675-2B0BB8D7219D}" type="pres">
      <dgm:prSet presAssocID="{26E1E658-3368-41B2-BF94-F36688C4F4E3}" presName="node" presStyleLbl="alignAccFollowNode1" presStyleIdx="1" presStyleCnt="6" custScaleX="147021">
        <dgm:presLayoutVars>
          <dgm:bulletEnabled val="1"/>
        </dgm:presLayoutVars>
      </dgm:prSet>
      <dgm:spPr/>
      <dgm:t>
        <a:bodyPr/>
        <a:lstStyle/>
        <a:p>
          <a:endParaRPr lang="en-IN"/>
        </a:p>
      </dgm:t>
    </dgm:pt>
    <dgm:pt modelId="{1AA68370-9F60-4464-8515-4D19E78F1142}" type="pres">
      <dgm:prSet presAssocID="{14291276-59FB-483E-99A7-F33188616A84}" presName="vSp" presStyleCnt="0"/>
      <dgm:spPr/>
    </dgm:pt>
    <dgm:pt modelId="{11ADCB94-C32B-41C4-8A47-27B8E1233148}" type="pres">
      <dgm:prSet presAssocID="{00D8B84B-2410-44F1-BD99-13D9A323EC0A}" presName="horFlow" presStyleCnt="0"/>
      <dgm:spPr/>
    </dgm:pt>
    <dgm:pt modelId="{629F6BD2-D8B0-4D33-9ADE-252C6448BA29}" type="pres">
      <dgm:prSet presAssocID="{00D8B84B-2410-44F1-BD99-13D9A323EC0A}" presName="bigChev" presStyleLbl="node1" presStyleIdx="1" presStyleCnt="3"/>
      <dgm:spPr/>
      <dgm:t>
        <a:bodyPr/>
        <a:lstStyle/>
        <a:p>
          <a:endParaRPr lang="en-IN"/>
        </a:p>
      </dgm:t>
    </dgm:pt>
    <dgm:pt modelId="{7A10E4E7-BE8D-4146-8814-8223AAB1F6D9}" type="pres">
      <dgm:prSet presAssocID="{675683FB-C12D-4649-A5BB-F64DFC27706C}" presName="parTrans" presStyleCnt="0"/>
      <dgm:spPr/>
    </dgm:pt>
    <dgm:pt modelId="{4719D480-3EC6-48BD-98C0-7A7F905382AF}" type="pres">
      <dgm:prSet presAssocID="{D6711831-A62E-43DA-820A-681D66F9CF0F}" presName="node" presStyleLbl="alignAccFollowNode1" presStyleIdx="2" presStyleCnt="6" custScaleX="139933">
        <dgm:presLayoutVars>
          <dgm:bulletEnabled val="1"/>
        </dgm:presLayoutVars>
      </dgm:prSet>
      <dgm:spPr/>
      <dgm:t>
        <a:bodyPr/>
        <a:lstStyle/>
        <a:p>
          <a:endParaRPr lang="en-IN"/>
        </a:p>
      </dgm:t>
    </dgm:pt>
    <dgm:pt modelId="{8BA1257E-0278-4B3B-99D6-B1ECCDF994EF}" type="pres">
      <dgm:prSet presAssocID="{00D8B84B-2410-44F1-BD99-13D9A323EC0A}" presName="vSp" presStyleCnt="0"/>
      <dgm:spPr/>
    </dgm:pt>
    <dgm:pt modelId="{432130E7-E3E5-408C-9326-7FCC823D4F4A}" type="pres">
      <dgm:prSet presAssocID="{B7623182-E719-40B3-947C-51F399066B07}" presName="horFlow" presStyleCnt="0"/>
      <dgm:spPr/>
    </dgm:pt>
    <dgm:pt modelId="{565C9E34-D386-4E3F-970D-FF22C2292348}" type="pres">
      <dgm:prSet presAssocID="{B7623182-E719-40B3-947C-51F399066B07}" presName="bigChev" presStyleLbl="node1" presStyleIdx="2" presStyleCnt="3"/>
      <dgm:spPr/>
      <dgm:t>
        <a:bodyPr/>
        <a:lstStyle/>
        <a:p>
          <a:endParaRPr lang="en-IN"/>
        </a:p>
      </dgm:t>
    </dgm:pt>
    <dgm:pt modelId="{FEA8E544-70AC-465B-B91B-6758BDE02A60}" type="pres">
      <dgm:prSet presAssocID="{F63B26F4-E0F2-405A-B7DE-540436DA2161}" presName="parTrans" presStyleCnt="0"/>
      <dgm:spPr/>
    </dgm:pt>
    <dgm:pt modelId="{A7C99213-9E91-423E-B96B-F77C0624A564}" type="pres">
      <dgm:prSet presAssocID="{D5D64F67-DCEF-4167-8613-5C93AF93DE16}" presName="node" presStyleLbl="alignAccFollowNode1" presStyleIdx="3" presStyleCnt="6" custScaleX="109078">
        <dgm:presLayoutVars>
          <dgm:bulletEnabled val="1"/>
        </dgm:presLayoutVars>
      </dgm:prSet>
      <dgm:spPr/>
      <dgm:t>
        <a:bodyPr/>
        <a:lstStyle/>
        <a:p>
          <a:endParaRPr lang="en-IN"/>
        </a:p>
      </dgm:t>
    </dgm:pt>
    <dgm:pt modelId="{A65D56CE-7B14-4B00-93E1-E178DB88C3D2}" type="pres">
      <dgm:prSet presAssocID="{FFA2757C-68AA-4E68-AED0-EF502ED0CAEA}" presName="sibTrans" presStyleCnt="0"/>
      <dgm:spPr/>
    </dgm:pt>
    <dgm:pt modelId="{FED8086F-F5AD-44BC-84B2-AB8ED986D083}" type="pres">
      <dgm:prSet presAssocID="{8A321108-8D5F-42B1-8359-BF7F45107A82}" presName="node" presStyleLbl="alignAccFollowNode1" presStyleIdx="4" presStyleCnt="6">
        <dgm:presLayoutVars>
          <dgm:bulletEnabled val="1"/>
        </dgm:presLayoutVars>
      </dgm:prSet>
      <dgm:spPr/>
      <dgm:t>
        <a:bodyPr/>
        <a:lstStyle/>
        <a:p>
          <a:endParaRPr lang="en-IN"/>
        </a:p>
      </dgm:t>
    </dgm:pt>
    <dgm:pt modelId="{5B4AC851-05CC-4DF6-A976-84875FE94B0D}" type="pres">
      <dgm:prSet presAssocID="{F721D395-1835-4E7B-8C3D-751DCF8E97C7}" presName="sibTrans" presStyleCnt="0"/>
      <dgm:spPr/>
    </dgm:pt>
    <dgm:pt modelId="{DE10A376-713E-4B10-AFE7-E7FBC1429CDA}" type="pres">
      <dgm:prSet presAssocID="{3ED7E610-F661-462F-A0C9-D1BF5A300E6A}" presName="node" presStyleLbl="alignAccFollowNode1" presStyleIdx="5" presStyleCnt="6">
        <dgm:presLayoutVars>
          <dgm:bulletEnabled val="1"/>
        </dgm:presLayoutVars>
      </dgm:prSet>
      <dgm:spPr/>
      <dgm:t>
        <a:bodyPr/>
        <a:lstStyle/>
        <a:p>
          <a:endParaRPr lang="en-IN"/>
        </a:p>
      </dgm:t>
    </dgm:pt>
  </dgm:ptLst>
  <dgm:cxnLst>
    <dgm:cxn modelId="{4304A19B-598D-4DA9-9AF8-5EE7B2619380}" srcId="{B7623182-E719-40B3-947C-51F399066B07}" destId="{D5D64F67-DCEF-4167-8613-5C93AF93DE16}" srcOrd="0" destOrd="0" parTransId="{F63B26F4-E0F2-405A-B7DE-540436DA2161}" sibTransId="{FFA2757C-68AA-4E68-AED0-EF502ED0CAEA}"/>
    <dgm:cxn modelId="{E9C2A2A6-B5D8-4C6E-B344-F5645F880166}" srcId="{D2A996BA-A621-4A8D-94CD-A8A1ABD765D3}" destId="{B7623182-E719-40B3-947C-51F399066B07}" srcOrd="2" destOrd="0" parTransId="{6EB38833-F60B-4BE6-BDEF-732FFED7800C}" sibTransId="{C23C4157-2BE9-4CB0-9C33-AEA33B8A3B6C}"/>
    <dgm:cxn modelId="{1BF55AC3-683D-4B56-A9FB-4D17790EFC40}" type="presOf" srcId="{B7623182-E719-40B3-947C-51F399066B07}" destId="{565C9E34-D386-4E3F-970D-FF22C2292348}" srcOrd="0" destOrd="0" presId="urn:microsoft.com/office/officeart/2005/8/layout/lProcess3"/>
    <dgm:cxn modelId="{091DC8E8-7589-4922-BA3C-5A8F9385C376}" type="presOf" srcId="{00D8B84B-2410-44F1-BD99-13D9A323EC0A}" destId="{629F6BD2-D8B0-4D33-9ADE-252C6448BA29}" srcOrd="0" destOrd="0" presId="urn:microsoft.com/office/officeart/2005/8/layout/lProcess3"/>
    <dgm:cxn modelId="{995DDC33-4236-4A9C-940A-1137AD235EC5}" type="presOf" srcId="{D5D64F67-DCEF-4167-8613-5C93AF93DE16}" destId="{A7C99213-9E91-423E-B96B-F77C0624A564}" srcOrd="0" destOrd="0" presId="urn:microsoft.com/office/officeart/2005/8/layout/lProcess3"/>
    <dgm:cxn modelId="{6C0ADF4A-4D5F-4799-9441-873678818779}" srcId="{14291276-59FB-483E-99A7-F33188616A84}" destId="{EC787EE7-0472-4C97-AB09-0B279F36905A}" srcOrd="0" destOrd="0" parTransId="{3DCCB0ED-609C-43BA-9D9D-DB9ACE00C90A}" sibTransId="{6AF3723C-7864-48C1-B157-3D402EBFE2E5}"/>
    <dgm:cxn modelId="{4F845D7E-E46F-4B11-A786-7073C474D4CF}" srcId="{00D8B84B-2410-44F1-BD99-13D9A323EC0A}" destId="{D6711831-A62E-43DA-820A-681D66F9CF0F}" srcOrd="0" destOrd="0" parTransId="{675683FB-C12D-4649-A5BB-F64DFC27706C}" sibTransId="{DCDD5B59-0CDE-4C70-A9A7-DF1A405CAF36}"/>
    <dgm:cxn modelId="{AB19F893-9290-4FDB-A7D2-CFB1C5A74B1E}" type="presOf" srcId="{EC787EE7-0472-4C97-AB09-0B279F36905A}" destId="{7D48D7FD-2AD9-470C-BCFB-D5D47CD979E2}" srcOrd="0" destOrd="0" presId="urn:microsoft.com/office/officeart/2005/8/layout/lProcess3"/>
    <dgm:cxn modelId="{CF2E0A08-5D31-40ED-A1E8-1F6D3B96669A}" srcId="{D2A996BA-A621-4A8D-94CD-A8A1ABD765D3}" destId="{14291276-59FB-483E-99A7-F33188616A84}" srcOrd="0" destOrd="0" parTransId="{030A87DD-7B6D-4CA2-8974-0249D1434429}" sibTransId="{0D004110-CD37-4E9D-BDB8-C267C2706F34}"/>
    <dgm:cxn modelId="{13837D1E-812A-4462-A18E-0FEDC86F25A9}" type="presOf" srcId="{14291276-59FB-483E-99A7-F33188616A84}" destId="{A6680A6F-8947-4FB5-87A0-95480841C27C}" srcOrd="0" destOrd="0" presId="urn:microsoft.com/office/officeart/2005/8/layout/lProcess3"/>
    <dgm:cxn modelId="{23B9D7A7-2347-4C5D-AAE1-8EA0F4F2FB5E}" type="presOf" srcId="{8A321108-8D5F-42B1-8359-BF7F45107A82}" destId="{FED8086F-F5AD-44BC-84B2-AB8ED986D083}" srcOrd="0" destOrd="0" presId="urn:microsoft.com/office/officeart/2005/8/layout/lProcess3"/>
    <dgm:cxn modelId="{204CAFCA-8470-4606-8477-1CA4AD15E131}" type="presOf" srcId="{3ED7E610-F661-462F-A0C9-D1BF5A300E6A}" destId="{DE10A376-713E-4B10-AFE7-E7FBC1429CDA}" srcOrd="0" destOrd="0" presId="urn:microsoft.com/office/officeart/2005/8/layout/lProcess3"/>
    <dgm:cxn modelId="{D2A9323A-C1A0-4A23-9E73-28F10ABFD8EF}" srcId="{B7623182-E719-40B3-947C-51F399066B07}" destId="{8A321108-8D5F-42B1-8359-BF7F45107A82}" srcOrd="1" destOrd="0" parTransId="{625ABEC8-37E0-40B0-B829-B054AA97A5F8}" sibTransId="{F721D395-1835-4E7B-8C3D-751DCF8E97C7}"/>
    <dgm:cxn modelId="{8E7C11E7-8B26-46EF-9DE3-B91A3583E0F6}" srcId="{D2A996BA-A621-4A8D-94CD-A8A1ABD765D3}" destId="{00D8B84B-2410-44F1-BD99-13D9A323EC0A}" srcOrd="1" destOrd="0" parTransId="{571AC25A-15ED-43AA-81D0-B3CFF47B5551}" sibTransId="{98A6F5B7-4BD9-44AF-8A64-25A6C2E94491}"/>
    <dgm:cxn modelId="{81C9F135-F257-4256-B022-3E4BB75D44EA}" srcId="{B7623182-E719-40B3-947C-51F399066B07}" destId="{3ED7E610-F661-462F-A0C9-D1BF5A300E6A}" srcOrd="2" destOrd="0" parTransId="{71444FD5-1006-4687-B4B2-1EA83FB0287B}" sibTransId="{BB5D2F36-01F9-423C-818C-24169AD9476E}"/>
    <dgm:cxn modelId="{99CF9F93-1515-44C6-A673-A71437B2C6D8}" type="presOf" srcId="{26E1E658-3368-41B2-BF94-F36688C4F4E3}" destId="{B5F299B2-7983-4097-9675-2B0BB8D7219D}" srcOrd="0" destOrd="0" presId="urn:microsoft.com/office/officeart/2005/8/layout/lProcess3"/>
    <dgm:cxn modelId="{2007E172-AC05-4D36-A2AF-854752785610}" type="presOf" srcId="{D2A996BA-A621-4A8D-94CD-A8A1ABD765D3}" destId="{E92E609D-70CD-440B-8EFC-267899C0BE17}" srcOrd="0" destOrd="0" presId="urn:microsoft.com/office/officeart/2005/8/layout/lProcess3"/>
    <dgm:cxn modelId="{E4885A7B-0719-4342-A155-03A87F7B282F}" type="presOf" srcId="{D6711831-A62E-43DA-820A-681D66F9CF0F}" destId="{4719D480-3EC6-48BD-98C0-7A7F905382AF}" srcOrd="0" destOrd="0" presId="urn:microsoft.com/office/officeart/2005/8/layout/lProcess3"/>
    <dgm:cxn modelId="{C8F45568-E541-4BFB-B6C5-07AF8A0FCB10}" srcId="{14291276-59FB-483E-99A7-F33188616A84}" destId="{26E1E658-3368-41B2-BF94-F36688C4F4E3}" srcOrd="1" destOrd="0" parTransId="{69498A7C-BCB4-4CA4-B78A-210305FC21A5}" sibTransId="{D620AAC1-8945-4A28-A965-F21BC4B16647}"/>
    <dgm:cxn modelId="{0690FBDF-018C-42FD-BFD1-132E27BC0E9B}" type="presParOf" srcId="{E92E609D-70CD-440B-8EFC-267899C0BE17}" destId="{8AC1EF58-B1B2-4027-9627-3FD1B4562A99}" srcOrd="0" destOrd="0" presId="urn:microsoft.com/office/officeart/2005/8/layout/lProcess3"/>
    <dgm:cxn modelId="{A6F21998-6A6C-436D-8FF5-C5F03827304F}" type="presParOf" srcId="{8AC1EF58-B1B2-4027-9627-3FD1B4562A99}" destId="{A6680A6F-8947-4FB5-87A0-95480841C27C}" srcOrd="0" destOrd="0" presId="urn:microsoft.com/office/officeart/2005/8/layout/lProcess3"/>
    <dgm:cxn modelId="{3A27E44F-3997-4EA4-8536-9901EB42520D}" type="presParOf" srcId="{8AC1EF58-B1B2-4027-9627-3FD1B4562A99}" destId="{45EB32B3-D787-4646-B57A-8529DE191CF2}" srcOrd="1" destOrd="0" presId="urn:microsoft.com/office/officeart/2005/8/layout/lProcess3"/>
    <dgm:cxn modelId="{297FAAB0-1A89-46AA-A2CF-E17633658F2D}" type="presParOf" srcId="{8AC1EF58-B1B2-4027-9627-3FD1B4562A99}" destId="{7D48D7FD-2AD9-470C-BCFB-D5D47CD979E2}" srcOrd="2" destOrd="0" presId="urn:microsoft.com/office/officeart/2005/8/layout/lProcess3"/>
    <dgm:cxn modelId="{5227435F-BCED-483D-AD8C-1EFF0E44B902}" type="presParOf" srcId="{8AC1EF58-B1B2-4027-9627-3FD1B4562A99}" destId="{F6B7A16E-6894-409C-8B5D-FA0F9D72380C}" srcOrd="3" destOrd="0" presId="urn:microsoft.com/office/officeart/2005/8/layout/lProcess3"/>
    <dgm:cxn modelId="{7A7EDA40-EA69-46D3-8F0D-4FDD0CED827E}" type="presParOf" srcId="{8AC1EF58-B1B2-4027-9627-3FD1B4562A99}" destId="{B5F299B2-7983-4097-9675-2B0BB8D7219D}" srcOrd="4" destOrd="0" presId="urn:microsoft.com/office/officeart/2005/8/layout/lProcess3"/>
    <dgm:cxn modelId="{1002781B-A412-4B8C-A75F-F61BF49283E7}" type="presParOf" srcId="{E92E609D-70CD-440B-8EFC-267899C0BE17}" destId="{1AA68370-9F60-4464-8515-4D19E78F1142}" srcOrd="1" destOrd="0" presId="urn:microsoft.com/office/officeart/2005/8/layout/lProcess3"/>
    <dgm:cxn modelId="{94D0D1BD-417C-45A3-8D89-C8C8C82497F6}" type="presParOf" srcId="{E92E609D-70CD-440B-8EFC-267899C0BE17}" destId="{11ADCB94-C32B-41C4-8A47-27B8E1233148}" srcOrd="2" destOrd="0" presId="urn:microsoft.com/office/officeart/2005/8/layout/lProcess3"/>
    <dgm:cxn modelId="{357DCD26-D46D-4DBA-AB0D-83DC6B2FF473}" type="presParOf" srcId="{11ADCB94-C32B-41C4-8A47-27B8E1233148}" destId="{629F6BD2-D8B0-4D33-9ADE-252C6448BA29}" srcOrd="0" destOrd="0" presId="urn:microsoft.com/office/officeart/2005/8/layout/lProcess3"/>
    <dgm:cxn modelId="{3D436CF7-67BD-4DC6-B0E2-80A2A7B1C2BE}" type="presParOf" srcId="{11ADCB94-C32B-41C4-8A47-27B8E1233148}" destId="{7A10E4E7-BE8D-4146-8814-8223AAB1F6D9}" srcOrd="1" destOrd="0" presId="urn:microsoft.com/office/officeart/2005/8/layout/lProcess3"/>
    <dgm:cxn modelId="{D5CAC5FF-C2FB-481E-AA46-E7FC593ED177}" type="presParOf" srcId="{11ADCB94-C32B-41C4-8A47-27B8E1233148}" destId="{4719D480-3EC6-48BD-98C0-7A7F905382AF}" srcOrd="2" destOrd="0" presId="urn:microsoft.com/office/officeart/2005/8/layout/lProcess3"/>
    <dgm:cxn modelId="{FDC64017-B7CA-4829-84DA-87C2A964376B}" type="presParOf" srcId="{E92E609D-70CD-440B-8EFC-267899C0BE17}" destId="{8BA1257E-0278-4B3B-99D6-B1ECCDF994EF}" srcOrd="3" destOrd="0" presId="urn:microsoft.com/office/officeart/2005/8/layout/lProcess3"/>
    <dgm:cxn modelId="{9B453DC6-68EE-43F7-9928-ECDF81F3BFEF}" type="presParOf" srcId="{E92E609D-70CD-440B-8EFC-267899C0BE17}" destId="{432130E7-E3E5-408C-9326-7FCC823D4F4A}" srcOrd="4" destOrd="0" presId="urn:microsoft.com/office/officeart/2005/8/layout/lProcess3"/>
    <dgm:cxn modelId="{5F8FB3C7-ED65-4315-8EE7-A20E321A346D}" type="presParOf" srcId="{432130E7-E3E5-408C-9326-7FCC823D4F4A}" destId="{565C9E34-D386-4E3F-970D-FF22C2292348}" srcOrd="0" destOrd="0" presId="urn:microsoft.com/office/officeart/2005/8/layout/lProcess3"/>
    <dgm:cxn modelId="{CF955576-EE94-44D5-A4EA-A543056DB2AA}" type="presParOf" srcId="{432130E7-E3E5-408C-9326-7FCC823D4F4A}" destId="{FEA8E544-70AC-465B-B91B-6758BDE02A60}" srcOrd="1" destOrd="0" presId="urn:microsoft.com/office/officeart/2005/8/layout/lProcess3"/>
    <dgm:cxn modelId="{45126896-B75C-4832-ABD1-634A0D73D750}" type="presParOf" srcId="{432130E7-E3E5-408C-9326-7FCC823D4F4A}" destId="{A7C99213-9E91-423E-B96B-F77C0624A564}" srcOrd="2" destOrd="0" presId="urn:microsoft.com/office/officeart/2005/8/layout/lProcess3"/>
    <dgm:cxn modelId="{4F3E5DF7-A873-453C-B52E-DDB0A18DAFD9}" type="presParOf" srcId="{432130E7-E3E5-408C-9326-7FCC823D4F4A}" destId="{A65D56CE-7B14-4B00-93E1-E178DB88C3D2}" srcOrd="3" destOrd="0" presId="urn:microsoft.com/office/officeart/2005/8/layout/lProcess3"/>
    <dgm:cxn modelId="{9F69C3D5-5532-41D9-B874-798204CD1A80}" type="presParOf" srcId="{432130E7-E3E5-408C-9326-7FCC823D4F4A}" destId="{FED8086F-F5AD-44BC-84B2-AB8ED986D083}" srcOrd="4" destOrd="0" presId="urn:microsoft.com/office/officeart/2005/8/layout/lProcess3"/>
    <dgm:cxn modelId="{C7B787BD-25B4-4B65-BAE1-FE6E8092F86B}" type="presParOf" srcId="{432130E7-E3E5-408C-9326-7FCC823D4F4A}" destId="{5B4AC851-05CC-4DF6-A976-84875FE94B0D}" srcOrd="5" destOrd="0" presId="urn:microsoft.com/office/officeart/2005/8/layout/lProcess3"/>
    <dgm:cxn modelId="{B1DE41C4-A2A0-46CE-8E46-4217665E37C8}" type="presParOf" srcId="{432130E7-E3E5-408C-9326-7FCC823D4F4A}" destId="{DE10A376-713E-4B10-AFE7-E7FBC1429CDA}"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A0A2CF-4CAD-4D60-8D46-409A3B68EFFF}" type="doc">
      <dgm:prSet loTypeId="urn:microsoft.com/office/officeart/2005/8/layout/chevron2" loCatId="process" qsTypeId="urn:microsoft.com/office/officeart/2005/8/quickstyle/simple1" qsCatId="simple" csTypeId="urn:microsoft.com/office/officeart/2005/8/colors/colorful1#21" csCatId="colorful" phldr="1"/>
      <dgm:spPr/>
      <dgm:t>
        <a:bodyPr/>
        <a:lstStyle/>
        <a:p>
          <a:endParaRPr lang="en-IN"/>
        </a:p>
      </dgm:t>
    </dgm:pt>
    <dgm:pt modelId="{6A52DBAC-DF79-4A53-9FD6-70BA6CFDC55D}">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en-US" sz="2000" b="1" dirty="0" smtClean="0">
              <a:solidFill>
                <a:schemeClr val="bg1"/>
              </a:solidFill>
              <a:latin typeface="Eras Demi ITC" pitchFamily="34" charset="0"/>
            </a:rPr>
            <a:t>Epinephrine</a:t>
          </a:r>
          <a:endParaRPr lang="en-IN" sz="2000" b="1" dirty="0">
            <a:solidFill>
              <a:schemeClr val="bg1"/>
            </a:solidFill>
            <a:latin typeface="Eras Demi ITC" pitchFamily="34" charset="0"/>
          </a:endParaRPr>
        </a:p>
      </dgm:t>
    </dgm:pt>
    <dgm:pt modelId="{518D3D63-CA3A-4FBF-8A13-FB65DAE29DE5}" type="parTrans" cxnId="{F0423502-26E8-48F5-9D15-B18CF8761C5B}">
      <dgm:prSet/>
      <dgm:spPr/>
      <dgm:t>
        <a:bodyPr/>
        <a:lstStyle/>
        <a:p>
          <a:endParaRPr lang="en-IN"/>
        </a:p>
      </dgm:t>
    </dgm:pt>
    <dgm:pt modelId="{B2DC9369-67CF-484D-9E5E-F7A7A7EF5A67}" type="sibTrans" cxnId="{F0423502-26E8-48F5-9D15-B18CF8761C5B}">
      <dgm:prSet/>
      <dgm:spPr/>
      <dgm:t>
        <a:bodyPr/>
        <a:lstStyle/>
        <a:p>
          <a:endParaRPr lang="en-IN"/>
        </a:p>
      </dgm:t>
    </dgm:pt>
    <dgm:pt modelId="{8F5EB255-5A77-4C97-9586-E2C70373A83E}">
      <dgm:prSet custT="1"/>
      <dgm:spPr/>
      <dgm:t>
        <a:bodyPr/>
        <a:lstStyle/>
        <a:p>
          <a:pPr rtl="0"/>
          <a:r>
            <a:rPr lang="en-US" sz="1600" dirty="0" smtClean="0">
              <a:solidFill>
                <a:srgbClr val="C00000"/>
              </a:solidFill>
              <a:latin typeface="Calibri" pitchFamily="34" charset="0"/>
            </a:rPr>
            <a:t>It is a b receptor agonist in low doses and an a receptor agonist in high doses.</a:t>
          </a:r>
          <a:endParaRPr lang="en-IN" sz="1600" dirty="0">
            <a:solidFill>
              <a:srgbClr val="C00000"/>
            </a:solidFill>
            <a:latin typeface="Calibri" pitchFamily="34" charset="0"/>
          </a:endParaRPr>
        </a:p>
      </dgm:t>
    </dgm:pt>
    <dgm:pt modelId="{09A7848A-D92F-4528-A432-5E95B5429652}" type="parTrans" cxnId="{1D5F0AE4-3006-4F0D-A4F2-AAAB7778A79B}">
      <dgm:prSet/>
      <dgm:spPr/>
      <dgm:t>
        <a:bodyPr/>
        <a:lstStyle/>
        <a:p>
          <a:endParaRPr lang="en-IN"/>
        </a:p>
      </dgm:t>
    </dgm:pt>
    <dgm:pt modelId="{1C074018-7327-4CB6-9FCE-C059433021BD}" type="sibTrans" cxnId="{1D5F0AE4-3006-4F0D-A4F2-AAAB7778A79B}">
      <dgm:prSet/>
      <dgm:spPr/>
      <dgm:t>
        <a:bodyPr/>
        <a:lstStyle/>
        <a:p>
          <a:endParaRPr lang="en-IN"/>
        </a:p>
      </dgm:t>
    </dgm:pt>
    <dgm:pt modelId="{8FB5359B-8537-448B-85EE-1FE0214FD96A}">
      <dgm:prSet custT="1"/>
      <dgm:spPr/>
      <dgm:t>
        <a:bodyPr/>
        <a:lstStyle/>
        <a:p>
          <a:pPr rtl="0"/>
          <a:r>
            <a:rPr lang="en-US" sz="1600" dirty="0" smtClean="0">
              <a:solidFill>
                <a:srgbClr val="C00000"/>
              </a:solidFill>
              <a:latin typeface="Calibri" pitchFamily="34" charset="0"/>
            </a:rPr>
            <a:t>Dose: 1 mg every 3-5 minutes in adults. </a:t>
          </a:r>
          <a:endParaRPr lang="en-IN" sz="1600" dirty="0">
            <a:solidFill>
              <a:srgbClr val="C00000"/>
            </a:solidFill>
            <a:latin typeface="Calibri" pitchFamily="34" charset="0"/>
          </a:endParaRPr>
        </a:p>
      </dgm:t>
    </dgm:pt>
    <dgm:pt modelId="{CFF55189-CDEA-4D29-AE15-57074A7E61E8}" type="parTrans" cxnId="{0E02DEB5-AC69-42F0-A1F5-00212AA62C87}">
      <dgm:prSet/>
      <dgm:spPr/>
      <dgm:t>
        <a:bodyPr/>
        <a:lstStyle/>
        <a:p>
          <a:endParaRPr lang="en-IN"/>
        </a:p>
      </dgm:t>
    </dgm:pt>
    <dgm:pt modelId="{ED8C0B8A-A0F9-446C-A26E-A43AB31F98E3}" type="sibTrans" cxnId="{0E02DEB5-AC69-42F0-A1F5-00212AA62C87}">
      <dgm:prSet/>
      <dgm:spPr/>
      <dgm:t>
        <a:bodyPr/>
        <a:lstStyle/>
        <a:p>
          <a:endParaRPr lang="en-IN"/>
        </a:p>
      </dgm:t>
    </dgm:pt>
    <dgm:pt modelId="{5216D496-A145-4117-8002-7DE4AF94472F}">
      <dgm:prSet custT="1"/>
      <dgm:spPr/>
      <dgm:t>
        <a:bodyPr/>
        <a:lstStyle/>
        <a:p>
          <a:pPr rtl="0"/>
          <a:r>
            <a:rPr lang="en-US" sz="1600" dirty="0" smtClean="0">
              <a:solidFill>
                <a:srgbClr val="C00000"/>
              </a:solidFill>
              <a:latin typeface="Calibri" pitchFamily="34" charset="0"/>
            </a:rPr>
            <a:t>Can be given </a:t>
          </a:r>
          <a:r>
            <a:rPr lang="en-US" sz="1600" dirty="0" err="1" smtClean="0">
              <a:solidFill>
                <a:srgbClr val="C00000"/>
              </a:solidFill>
              <a:latin typeface="Calibri" pitchFamily="34" charset="0"/>
            </a:rPr>
            <a:t>endotracheally</a:t>
          </a:r>
          <a:r>
            <a:rPr lang="en-US" sz="1600" dirty="0" smtClean="0">
              <a:solidFill>
                <a:srgbClr val="C00000"/>
              </a:solidFill>
              <a:latin typeface="Calibri" pitchFamily="34" charset="0"/>
            </a:rPr>
            <a:t>.</a:t>
          </a:r>
          <a:endParaRPr lang="en-US" sz="1600" dirty="0">
            <a:solidFill>
              <a:srgbClr val="C00000"/>
            </a:solidFill>
            <a:latin typeface="Calibri" pitchFamily="34" charset="0"/>
          </a:endParaRPr>
        </a:p>
      </dgm:t>
    </dgm:pt>
    <dgm:pt modelId="{3F725466-6DE2-4087-A060-EBFEED951FEE}" type="parTrans" cxnId="{9CF7E6B7-D18C-42D1-B19E-117838CCEA3C}">
      <dgm:prSet/>
      <dgm:spPr/>
      <dgm:t>
        <a:bodyPr/>
        <a:lstStyle/>
        <a:p>
          <a:endParaRPr lang="en-IN"/>
        </a:p>
      </dgm:t>
    </dgm:pt>
    <dgm:pt modelId="{73010FB2-546A-477E-8F4D-AD64DE9ABC2E}" type="sibTrans" cxnId="{9CF7E6B7-D18C-42D1-B19E-117838CCEA3C}">
      <dgm:prSet/>
      <dgm:spPr/>
      <dgm:t>
        <a:bodyPr/>
        <a:lstStyle/>
        <a:p>
          <a:endParaRPr lang="en-IN"/>
        </a:p>
      </dgm:t>
    </dgm:pt>
    <dgm:pt modelId="{C5E3ED95-83D5-45C2-B9B9-C848AAF47C23}">
      <dgm:prSet custT="1"/>
      <dgm:spPr>
        <a:gradFill flip="none" rotWithShape="0">
          <a:gsLst>
            <a:gs pos="0">
              <a:srgbClr val="007E39">
                <a:shade val="30000"/>
                <a:satMod val="115000"/>
              </a:srgbClr>
            </a:gs>
            <a:gs pos="50000">
              <a:srgbClr val="007E39">
                <a:shade val="67500"/>
                <a:satMod val="115000"/>
              </a:srgbClr>
            </a:gs>
            <a:gs pos="100000">
              <a:srgbClr val="007E39">
                <a:shade val="100000"/>
                <a:satMod val="115000"/>
              </a:srgbClr>
            </a:gs>
          </a:gsLst>
          <a:lin ang="5400000" scaled="1"/>
          <a:tileRect/>
        </a:gradFill>
        <a:ln>
          <a:solidFill>
            <a:srgbClr val="007E39"/>
          </a:solidFill>
        </a:ln>
      </dgm:spPr>
      <dgm:t>
        <a:bodyPr/>
        <a:lstStyle/>
        <a:p>
          <a:pPr rtl="0"/>
          <a:r>
            <a:rPr lang="en-US" sz="2000" b="1" dirty="0" smtClean="0">
              <a:latin typeface="Eras Demi ITC" pitchFamily="34" charset="0"/>
            </a:rPr>
            <a:t>Vasopressin</a:t>
          </a:r>
          <a:endParaRPr lang="en-IN" sz="2000" b="1" dirty="0">
            <a:latin typeface="Eras Demi ITC" pitchFamily="34" charset="0"/>
          </a:endParaRPr>
        </a:p>
      </dgm:t>
    </dgm:pt>
    <dgm:pt modelId="{39CAA718-0AAE-4B4F-A01B-D0DE730B4897}" type="parTrans" cxnId="{96B919AD-53F9-4716-AC5F-A2CEE4265643}">
      <dgm:prSet/>
      <dgm:spPr/>
      <dgm:t>
        <a:bodyPr/>
        <a:lstStyle/>
        <a:p>
          <a:endParaRPr lang="en-IN"/>
        </a:p>
      </dgm:t>
    </dgm:pt>
    <dgm:pt modelId="{ABE1710C-DE72-454F-B7FD-CC909BDA7F35}" type="sibTrans" cxnId="{96B919AD-53F9-4716-AC5F-A2CEE4265643}">
      <dgm:prSet/>
      <dgm:spPr/>
      <dgm:t>
        <a:bodyPr/>
        <a:lstStyle/>
        <a:p>
          <a:endParaRPr lang="en-IN"/>
        </a:p>
      </dgm:t>
    </dgm:pt>
    <dgm:pt modelId="{23866413-956F-40B2-94F3-C92884D0D21D}">
      <dgm:prSet custT="1"/>
      <dgm:spPr>
        <a:ln>
          <a:solidFill>
            <a:srgbClr val="007E39"/>
          </a:solidFill>
        </a:ln>
      </dgm:spPr>
      <dgm:t>
        <a:bodyPr/>
        <a:lstStyle/>
        <a:p>
          <a:pPr rtl="0"/>
          <a:r>
            <a:rPr lang="en-US" sz="1600" dirty="0" smtClean="0">
              <a:solidFill>
                <a:srgbClr val="007E39"/>
              </a:solidFill>
              <a:latin typeface="Calibri" pitchFamily="34" charset="0"/>
            </a:rPr>
            <a:t>It is a non adrenergic vasoconstrictor that acts by direct stimulation of smooth muscle vasopressin 1 receptors leading to intense vasoconstriction of vasculature of skin, skeletal muscles, intestines and fat.</a:t>
          </a:r>
          <a:endParaRPr lang="en-IN" sz="1600" dirty="0">
            <a:solidFill>
              <a:srgbClr val="007E39"/>
            </a:solidFill>
            <a:latin typeface="Calibri" pitchFamily="34" charset="0"/>
          </a:endParaRPr>
        </a:p>
      </dgm:t>
    </dgm:pt>
    <dgm:pt modelId="{A350D819-DC75-4C59-9070-E46EDA313F0F}" type="parTrans" cxnId="{18E9696E-45B7-43EE-8999-5DE52AE10BF7}">
      <dgm:prSet/>
      <dgm:spPr/>
      <dgm:t>
        <a:bodyPr/>
        <a:lstStyle/>
        <a:p>
          <a:endParaRPr lang="en-IN"/>
        </a:p>
      </dgm:t>
    </dgm:pt>
    <dgm:pt modelId="{44D35449-E899-4967-87A2-4B08C177795C}" type="sibTrans" cxnId="{18E9696E-45B7-43EE-8999-5DE52AE10BF7}">
      <dgm:prSet/>
      <dgm:spPr/>
      <dgm:t>
        <a:bodyPr/>
        <a:lstStyle/>
        <a:p>
          <a:endParaRPr lang="en-IN"/>
        </a:p>
      </dgm:t>
    </dgm:pt>
    <dgm:pt modelId="{646F740E-633A-4258-A581-73A7436828D7}">
      <dgm:prSet custT="1"/>
      <dgm:spPr>
        <a:ln>
          <a:solidFill>
            <a:srgbClr val="007E39"/>
          </a:solidFill>
        </a:ln>
      </dgm:spPr>
      <dgm:t>
        <a:bodyPr/>
        <a:lstStyle/>
        <a:p>
          <a:pPr rtl="0"/>
          <a:r>
            <a:rPr lang="en-US" sz="1600" dirty="0" smtClean="0">
              <a:solidFill>
                <a:srgbClr val="007E39"/>
              </a:solidFill>
              <a:latin typeface="Calibri" pitchFamily="34" charset="0"/>
            </a:rPr>
            <a:t>It also selectively </a:t>
          </a:r>
          <a:r>
            <a:rPr lang="en-US" sz="1600" dirty="0" err="1" smtClean="0">
              <a:solidFill>
                <a:srgbClr val="007E39"/>
              </a:solidFill>
              <a:latin typeface="Calibri" pitchFamily="34" charset="0"/>
            </a:rPr>
            <a:t>vasodilates</a:t>
          </a:r>
          <a:r>
            <a:rPr lang="en-US" sz="1600" dirty="0" smtClean="0">
              <a:solidFill>
                <a:srgbClr val="007E39"/>
              </a:solidFill>
              <a:latin typeface="Calibri" pitchFamily="34" charset="0"/>
            </a:rPr>
            <a:t> cerebral, coronary and pulmonary vascular beds.</a:t>
          </a:r>
          <a:endParaRPr lang="en-IN" sz="1600" dirty="0">
            <a:solidFill>
              <a:srgbClr val="007E39"/>
            </a:solidFill>
            <a:latin typeface="Calibri" pitchFamily="34" charset="0"/>
          </a:endParaRPr>
        </a:p>
      </dgm:t>
    </dgm:pt>
    <dgm:pt modelId="{D9205CC7-D618-4050-845F-512F9D84D9E2}" type="parTrans" cxnId="{7EBF91AC-AD10-485C-BCAD-987F99FF9A9E}">
      <dgm:prSet/>
      <dgm:spPr/>
      <dgm:t>
        <a:bodyPr/>
        <a:lstStyle/>
        <a:p>
          <a:endParaRPr lang="en-IN"/>
        </a:p>
      </dgm:t>
    </dgm:pt>
    <dgm:pt modelId="{756995FA-DDCD-4668-961A-96008531EEC0}" type="sibTrans" cxnId="{7EBF91AC-AD10-485C-BCAD-987F99FF9A9E}">
      <dgm:prSet/>
      <dgm:spPr/>
      <dgm:t>
        <a:bodyPr/>
        <a:lstStyle/>
        <a:p>
          <a:endParaRPr lang="en-IN"/>
        </a:p>
      </dgm:t>
    </dgm:pt>
    <dgm:pt modelId="{E8F87FAE-E45C-47CB-BA12-2F5823C3E13B}">
      <dgm:prSet custT="1"/>
      <dgm:spPr>
        <a:ln>
          <a:solidFill>
            <a:srgbClr val="007E39"/>
          </a:solidFill>
        </a:ln>
      </dgm:spPr>
      <dgm:t>
        <a:bodyPr/>
        <a:lstStyle/>
        <a:p>
          <a:pPr rtl="0"/>
          <a:r>
            <a:rPr lang="en-US" sz="1600" dirty="0" smtClean="0">
              <a:solidFill>
                <a:srgbClr val="007E39"/>
              </a:solidFill>
              <a:latin typeface="Calibri" pitchFamily="34" charset="0"/>
            </a:rPr>
            <a:t>Half life of 10-20 minutes</a:t>
          </a:r>
          <a:endParaRPr lang="en-IN" sz="1600" dirty="0">
            <a:solidFill>
              <a:srgbClr val="007E39"/>
            </a:solidFill>
            <a:latin typeface="Calibri" pitchFamily="34" charset="0"/>
          </a:endParaRPr>
        </a:p>
      </dgm:t>
    </dgm:pt>
    <dgm:pt modelId="{3A3F2888-67C0-4915-8532-B7EA7B9DF934}" type="parTrans" cxnId="{525FF625-B3B3-4EA3-8FD9-A2E9D8071CFB}">
      <dgm:prSet/>
      <dgm:spPr/>
      <dgm:t>
        <a:bodyPr/>
        <a:lstStyle/>
        <a:p>
          <a:endParaRPr lang="en-IN"/>
        </a:p>
      </dgm:t>
    </dgm:pt>
    <dgm:pt modelId="{718AC466-D183-4A22-AB5F-BA88A5876277}" type="sibTrans" cxnId="{525FF625-B3B3-4EA3-8FD9-A2E9D8071CFB}">
      <dgm:prSet/>
      <dgm:spPr/>
      <dgm:t>
        <a:bodyPr/>
        <a:lstStyle/>
        <a:p>
          <a:endParaRPr lang="en-IN"/>
        </a:p>
      </dgm:t>
    </dgm:pt>
    <dgm:pt modelId="{B11FB6F1-6955-46F5-8659-AC148B5B7C84}">
      <dgm:prSet custT="1"/>
      <dgm:spPr>
        <a:ln>
          <a:solidFill>
            <a:srgbClr val="007E39"/>
          </a:solidFill>
        </a:ln>
      </dgm:spPr>
      <dgm:t>
        <a:bodyPr/>
        <a:lstStyle/>
        <a:p>
          <a:pPr rtl="0"/>
          <a:r>
            <a:rPr lang="en-US" sz="1600" dirty="0" smtClean="0">
              <a:solidFill>
                <a:srgbClr val="007E39"/>
              </a:solidFill>
              <a:latin typeface="Calibri" pitchFamily="34" charset="0"/>
            </a:rPr>
            <a:t>Dose: 40 units bolus intravenously. To replace 1</a:t>
          </a:r>
          <a:r>
            <a:rPr lang="en-US" sz="1600" baseline="30000" dirty="0" smtClean="0">
              <a:solidFill>
                <a:srgbClr val="007E39"/>
              </a:solidFill>
              <a:latin typeface="Calibri" pitchFamily="34" charset="0"/>
            </a:rPr>
            <a:t>st</a:t>
          </a:r>
          <a:r>
            <a:rPr lang="en-US" sz="1600" dirty="0" smtClean="0">
              <a:solidFill>
                <a:srgbClr val="007E39"/>
              </a:solidFill>
              <a:latin typeface="Calibri" pitchFamily="34" charset="0"/>
            </a:rPr>
            <a:t> or 2</a:t>
          </a:r>
          <a:r>
            <a:rPr lang="en-US" sz="1600" baseline="30000" dirty="0" smtClean="0">
              <a:solidFill>
                <a:srgbClr val="007E39"/>
              </a:solidFill>
              <a:latin typeface="Calibri" pitchFamily="34" charset="0"/>
            </a:rPr>
            <a:t>nd</a:t>
          </a:r>
          <a:r>
            <a:rPr lang="en-US" sz="1600" dirty="0" smtClean="0">
              <a:solidFill>
                <a:srgbClr val="007E39"/>
              </a:solidFill>
              <a:latin typeface="Calibri" pitchFamily="34" charset="0"/>
            </a:rPr>
            <a:t> dose of epinephrine </a:t>
          </a:r>
          <a:endParaRPr lang="en-IN" sz="1600" dirty="0">
            <a:solidFill>
              <a:srgbClr val="007E39"/>
            </a:solidFill>
            <a:latin typeface="Calibri" pitchFamily="34" charset="0"/>
          </a:endParaRPr>
        </a:p>
      </dgm:t>
    </dgm:pt>
    <dgm:pt modelId="{71047C56-7847-4E2D-BB8E-C0F092E21AB0}" type="parTrans" cxnId="{081848C7-6DBC-467E-9858-972F3CA50055}">
      <dgm:prSet/>
      <dgm:spPr/>
      <dgm:t>
        <a:bodyPr/>
        <a:lstStyle/>
        <a:p>
          <a:endParaRPr lang="en-IN"/>
        </a:p>
      </dgm:t>
    </dgm:pt>
    <dgm:pt modelId="{436B16B7-2848-4A3A-8522-45B0ECCEEE41}" type="sibTrans" cxnId="{081848C7-6DBC-467E-9858-972F3CA50055}">
      <dgm:prSet/>
      <dgm:spPr/>
      <dgm:t>
        <a:bodyPr/>
        <a:lstStyle/>
        <a:p>
          <a:endParaRPr lang="en-IN"/>
        </a:p>
      </dgm:t>
    </dgm:pt>
    <dgm:pt modelId="{07EF56C5-C0AE-419F-8E8B-AD6164C1E6F4}">
      <dgm:prSet custT="1"/>
      <dgm:spPr/>
      <dgm:t>
        <a:bodyPr/>
        <a:lstStyle/>
        <a:p>
          <a:pPr rtl="0"/>
          <a:r>
            <a:rPr lang="en-US" sz="1600" dirty="0" smtClean="0">
              <a:solidFill>
                <a:srgbClr val="C00000"/>
              </a:solidFill>
              <a:latin typeface="Calibri" pitchFamily="34" charset="0"/>
            </a:rPr>
            <a:t>It increases myocardial oxygen consumption by increasing heart rate and </a:t>
          </a:r>
          <a:r>
            <a:rPr lang="en-US" sz="1600" dirty="0" err="1" smtClean="0">
              <a:solidFill>
                <a:srgbClr val="C00000"/>
              </a:solidFill>
              <a:latin typeface="Calibri" pitchFamily="34" charset="0"/>
            </a:rPr>
            <a:t>afterload</a:t>
          </a:r>
          <a:r>
            <a:rPr lang="en-US" sz="1600" dirty="0" smtClean="0">
              <a:solidFill>
                <a:srgbClr val="C00000"/>
              </a:solidFill>
              <a:latin typeface="Calibri" pitchFamily="34" charset="0"/>
            </a:rPr>
            <a:t>.</a:t>
          </a:r>
          <a:endParaRPr lang="en-IN" sz="1600" dirty="0">
            <a:solidFill>
              <a:srgbClr val="C00000"/>
            </a:solidFill>
            <a:latin typeface="Calibri" pitchFamily="34" charset="0"/>
          </a:endParaRPr>
        </a:p>
      </dgm:t>
    </dgm:pt>
    <dgm:pt modelId="{6AFBCFC7-F0A7-4B66-B6B9-EF3B745DD8AF}" type="parTrans" cxnId="{1030F618-AF44-4DAA-8914-4B0D20FD12ED}">
      <dgm:prSet/>
      <dgm:spPr/>
      <dgm:t>
        <a:bodyPr/>
        <a:lstStyle/>
        <a:p>
          <a:endParaRPr lang="en-IN"/>
        </a:p>
      </dgm:t>
    </dgm:pt>
    <dgm:pt modelId="{2B3201F8-4D6B-44F9-82CC-EDEE284D89F5}" type="sibTrans" cxnId="{1030F618-AF44-4DAA-8914-4B0D20FD12ED}">
      <dgm:prSet/>
      <dgm:spPr/>
      <dgm:t>
        <a:bodyPr/>
        <a:lstStyle/>
        <a:p>
          <a:endParaRPr lang="en-IN"/>
        </a:p>
      </dgm:t>
    </dgm:pt>
    <dgm:pt modelId="{23A236A7-43DB-4C3E-B1C1-FED5F150026B}">
      <dgm:prSet custT="1"/>
      <dgm:spPr/>
      <dgm:t>
        <a:bodyPr/>
        <a:lstStyle/>
        <a:p>
          <a:pPr rtl="0"/>
          <a:r>
            <a:rPr lang="en-IN" sz="1600" dirty="0" smtClean="0">
              <a:solidFill>
                <a:srgbClr val="C00000"/>
              </a:solidFill>
              <a:latin typeface="Calibri" pitchFamily="34" charset="0"/>
            </a:rPr>
            <a:t>Beneficial during cardiac arrest mainly because of it’s a receptor properties</a:t>
          </a:r>
          <a:endParaRPr lang="en-IN" sz="1600" dirty="0">
            <a:solidFill>
              <a:srgbClr val="C00000"/>
            </a:solidFill>
            <a:latin typeface="Calibri" pitchFamily="34" charset="0"/>
          </a:endParaRPr>
        </a:p>
      </dgm:t>
    </dgm:pt>
    <dgm:pt modelId="{25B61C98-4374-43FA-BEA3-677C27A3B870}" type="parTrans" cxnId="{76E9D5DF-B594-461D-BC93-A96DE247EB52}">
      <dgm:prSet/>
      <dgm:spPr/>
    </dgm:pt>
    <dgm:pt modelId="{2A2A6375-E151-4B19-B4EA-DA605C0AC8B1}" type="sibTrans" cxnId="{76E9D5DF-B594-461D-BC93-A96DE247EB52}">
      <dgm:prSet/>
      <dgm:spPr/>
    </dgm:pt>
    <dgm:pt modelId="{A1ED6CBB-8B85-42BA-A474-EF42863CCF88}" type="pres">
      <dgm:prSet presAssocID="{FAA0A2CF-4CAD-4D60-8D46-409A3B68EFFF}" presName="linearFlow" presStyleCnt="0">
        <dgm:presLayoutVars>
          <dgm:dir/>
          <dgm:animLvl val="lvl"/>
          <dgm:resizeHandles val="exact"/>
        </dgm:presLayoutVars>
      </dgm:prSet>
      <dgm:spPr/>
      <dgm:t>
        <a:bodyPr/>
        <a:lstStyle/>
        <a:p>
          <a:endParaRPr lang="en-IN"/>
        </a:p>
      </dgm:t>
    </dgm:pt>
    <dgm:pt modelId="{BD67260E-1763-4231-9A9C-38EBE85DEEDF}" type="pres">
      <dgm:prSet presAssocID="{6A52DBAC-DF79-4A53-9FD6-70BA6CFDC55D}" presName="composite" presStyleCnt="0"/>
      <dgm:spPr/>
    </dgm:pt>
    <dgm:pt modelId="{ED009DD7-5710-4946-B733-EFB48017BC8A}" type="pres">
      <dgm:prSet presAssocID="{6A52DBAC-DF79-4A53-9FD6-70BA6CFDC55D}" presName="parentText" presStyleLbl="alignNode1" presStyleIdx="0" presStyleCnt="2">
        <dgm:presLayoutVars>
          <dgm:chMax val="1"/>
          <dgm:bulletEnabled val="1"/>
        </dgm:presLayoutVars>
      </dgm:prSet>
      <dgm:spPr/>
      <dgm:t>
        <a:bodyPr/>
        <a:lstStyle/>
        <a:p>
          <a:endParaRPr lang="en-IN"/>
        </a:p>
      </dgm:t>
    </dgm:pt>
    <dgm:pt modelId="{037B29F7-FC76-4096-985A-4B9B8F65C98A}" type="pres">
      <dgm:prSet presAssocID="{6A52DBAC-DF79-4A53-9FD6-70BA6CFDC55D}" presName="descendantText" presStyleLbl="alignAcc1" presStyleIdx="0" presStyleCnt="2">
        <dgm:presLayoutVars>
          <dgm:bulletEnabled val="1"/>
        </dgm:presLayoutVars>
      </dgm:prSet>
      <dgm:spPr/>
      <dgm:t>
        <a:bodyPr/>
        <a:lstStyle/>
        <a:p>
          <a:endParaRPr lang="en-IN"/>
        </a:p>
      </dgm:t>
    </dgm:pt>
    <dgm:pt modelId="{A6FDF862-38C8-47BB-B595-D9E1B21965C1}" type="pres">
      <dgm:prSet presAssocID="{B2DC9369-67CF-484D-9E5E-F7A7A7EF5A67}" presName="sp" presStyleCnt="0"/>
      <dgm:spPr/>
    </dgm:pt>
    <dgm:pt modelId="{7CB7C106-2EFB-4DDB-94A5-AB15C7457C25}" type="pres">
      <dgm:prSet presAssocID="{C5E3ED95-83D5-45C2-B9B9-C848AAF47C23}" presName="composite" presStyleCnt="0"/>
      <dgm:spPr/>
    </dgm:pt>
    <dgm:pt modelId="{587D441F-B385-4790-A665-8057F0ABFF0B}" type="pres">
      <dgm:prSet presAssocID="{C5E3ED95-83D5-45C2-B9B9-C848AAF47C23}" presName="parentText" presStyleLbl="alignNode1" presStyleIdx="1" presStyleCnt="2">
        <dgm:presLayoutVars>
          <dgm:chMax val="1"/>
          <dgm:bulletEnabled val="1"/>
        </dgm:presLayoutVars>
      </dgm:prSet>
      <dgm:spPr/>
      <dgm:t>
        <a:bodyPr/>
        <a:lstStyle/>
        <a:p>
          <a:endParaRPr lang="en-IN"/>
        </a:p>
      </dgm:t>
    </dgm:pt>
    <dgm:pt modelId="{15CC25F8-93C4-4018-8FFA-C55D6E6A1224}" type="pres">
      <dgm:prSet presAssocID="{C5E3ED95-83D5-45C2-B9B9-C848AAF47C23}" presName="descendantText" presStyleLbl="alignAcc1" presStyleIdx="1" presStyleCnt="2">
        <dgm:presLayoutVars>
          <dgm:bulletEnabled val="1"/>
        </dgm:presLayoutVars>
      </dgm:prSet>
      <dgm:spPr/>
      <dgm:t>
        <a:bodyPr/>
        <a:lstStyle/>
        <a:p>
          <a:endParaRPr lang="en-IN"/>
        </a:p>
      </dgm:t>
    </dgm:pt>
  </dgm:ptLst>
  <dgm:cxnLst>
    <dgm:cxn modelId="{76E9D5DF-B594-461D-BC93-A96DE247EB52}" srcId="{6A52DBAC-DF79-4A53-9FD6-70BA6CFDC55D}" destId="{23A236A7-43DB-4C3E-B1C1-FED5F150026B}" srcOrd="1" destOrd="0" parTransId="{25B61C98-4374-43FA-BEA3-677C27A3B870}" sibTransId="{2A2A6375-E151-4B19-B4EA-DA605C0AC8B1}"/>
    <dgm:cxn modelId="{525FF625-B3B3-4EA3-8FD9-A2E9D8071CFB}" srcId="{C5E3ED95-83D5-45C2-B9B9-C848AAF47C23}" destId="{E8F87FAE-E45C-47CB-BA12-2F5823C3E13B}" srcOrd="2" destOrd="0" parTransId="{3A3F2888-67C0-4915-8532-B7EA7B9DF934}" sibTransId="{718AC466-D183-4A22-AB5F-BA88A5876277}"/>
    <dgm:cxn modelId="{BDBE6157-0D31-4C3A-B0DE-45CD1E4759B5}" type="presOf" srcId="{B11FB6F1-6955-46F5-8659-AC148B5B7C84}" destId="{15CC25F8-93C4-4018-8FFA-C55D6E6A1224}" srcOrd="0" destOrd="3" presId="urn:microsoft.com/office/officeart/2005/8/layout/chevron2"/>
    <dgm:cxn modelId="{081848C7-6DBC-467E-9858-972F3CA50055}" srcId="{C5E3ED95-83D5-45C2-B9B9-C848AAF47C23}" destId="{B11FB6F1-6955-46F5-8659-AC148B5B7C84}" srcOrd="3" destOrd="0" parTransId="{71047C56-7847-4E2D-BB8E-C0F092E21AB0}" sibTransId="{436B16B7-2848-4A3A-8522-45B0ECCEEE41}"/>
    <dgm:cxn modelId="{F0423502-26E8-48F5-9D15-B18CF8761C5B}" srcId="{FAA0A2CF-4CAD-4D60-8D46-409A3B68EFFF}" destId="{6A52DBAC-DF79-4A53-9FD6-70BA6CFDC55D}" srcOrd="0" destOrd="0" parTransId="{518D3D63-CA3A-4FBF-8A13-FB65DAE29DE5}" sibTransId="{B2DC9369-67CF-484D-9E5E-F7A7A7EF5A67}"/>
    <dgm:cxn modelId="{BB096097-6C3C-46BA-B1C9-CA564164E2FC}" type="presOf" srcId="{6A52DBAC-DF79-4A53-9FD6-70BA6CFDC55D}" destId="{ED009DD7-5710-4946-B733-EFB48017BC8A}" srcOrd="0" destOrd="0" presId="urn:microsoft.com/office/officeart/2005/8/layout/chevron2"/>
    <dgm:cxn modelId="{14421CAC-D89A-460D-AFB3-8A894AC7E185}" type="presOf" srcId="{23A236A7-43DB-4C3E-B1C1-FED5F150026B}" destId="{037B29F7-FC76-4096-985A-4B9B8F65C98A}" srcOrd="0" destOrd="1" presId="urn:microsoft.com/office/officeart/2005/8/layout/chevron2"/>
    <dgm:cxn modelId="{96B919AD-53F9-4716-AC5F-A2CEE4265643}" srcId="{FAA0A2CF-4CAD-4D60-8D46-409A3B68EFFF}" destId="{C5E3ED95-83D5-45C2-B9B9-C848AAF47C23}" srcOrd="1" destOrd="0" parTransId="{39CAA718-0AAE-4B4F-A01B-D0DE730B4897}" sibTransId="{ABE1710C-DE72-454F-B7FD-CC909BDA7F35}"/>
    <dgm:cxn modelId="{1D5F0AE4-3006-4F0D-A4F2-AAAB7778A79B}" srcId="{6A52DBAC-DF79-4A53-9FD6-70BA6CFDC55D}" destId="{8F5EB255-5A77-4C97-9586-E2C70373A83E}" srcOrd="0" destOrd="0" parTransId="{09A7848A-D92F-4528-A432-5E95B5429652}" sibTransId="{1C074018-7327-4CB6-9FCE-C059433021BD}"/>
    <dgm:cxn modelId="{4641D690-EFF6-429B-AC36-66325D6BF63A}" type="presOf" srcId="{8FB5359B-8537-448B-85EE-1FE0214FD96A}" destId="{037B29F7-FC76-4096-985A-4B9B8F65C98A}" srcOrd="0" destOrd="3" presId="urn:microsoft.com/office/officeart/2005/8/layout/chevron2"/>
    <dgm:cxn modelId="{0E02DEB5-AC69-42F0-A1F5-00212AA62C87}" srcId="{6A52DBAC-DF79-4A53-9FD6-70BA6CFDC55D}" destId="{8FB5359B-8537-448B-85EE-1FE0214FD96A}" srcOrd="3" destOrd="0" parTransId="{CFF55189-CDEA-4D29-AE15-57074A7E61E8}" sibTransId="{ED8C0B8A-A0F9-446C-A26E-A43AB31F98E3}"/>
    <dgm:cxn modelId="{9CF7E6B7-D18C-42D1-B19E-117838CCEA3C}" srcId="{6A52DBAC-DF79-4A53-9FD6-70BA6CFDC55D}" destId="{5216D496-A145-4117-8002-7DE4AF94472F}" srcOrd="4" destOrd="0" parTransId="{3F725466-6DE2-4087-A060-EBFEED951FEE}" sibTransId="{73010FB2-546A-477E-8F4D-AD64DE9ABC2E}"/>
    <dgm:cxn modelId="{7EBF91AC-AD10-485C-BCAD-987F99FF9A9E}" srcId="{C5E3ED95-83D5-45C2-B9B9-C848AAF47C23}" destId="{646F740E-633A-4258-A581-73A7436828D7}" srcOrd="1" destOrd="0" parTransId="{D9205CC7-D618-4050-845F-512F9D84D9E2}" sibTransId="{756995FA-DDCD-4668-961A-96008531EEC0}"/>
    <dgm:cxn modelId="{B75CD3D3-5172-45BB-BB8B-FB0630E6EA5D}" type="presOf" srcId="{FAA0A2CF-4CAD-4D60-8D46-409A3B68EFFF}" destId="{A1ED6CBB-8B85-42BA-A474-EF42863CCF88}" srcOrd="0" destOrd="0" presId="urn:microsoft.com/office/officeart/2005/8/layout/chevron2"/>
    <dgm:cxn modelId="{1030F618-AF44-4DAA-8914-4B0D20FD12ED}" srcId="{6A52DBAC-DF79-4A53-9FD6-70BA6CFDC55D}" destId="{07EF56C5-C0AE-419F-8E8B-AD6164C1E6F4}" srcOrd="2" destOrd="0" parTransId="{6AFBCFC7-F0A7-4B66-B6B9-EF3B745DD8AF}" sibTransId="{2B3201F8-4D6B-44F9-82CC-EDEE284D89F5}"/>
    <dgm:cxn modelId="{61A0E2B9-011F-460F-BAC3-CBADD69EB2DB}" type="presOf" srcId="{23866413-956F-40B2-94F3-C92884D0D21D}" destId="{15CC25F8-93C4-4018-8FFA-C55D6E6A1224}" srcOrd="0" destOrd="0" presId="urn:microsoft.com/office/officeart/2005/8/layout/chevron2"/>
    <dgm:cxn modelId="{9AF5844D-310D-44C4-B0B0-E6187C3D08FA}" type="presOf" srcId="{07EF56C5-C0AE-419F-8E8B-AD6164C1E6F4}" destId="{037B29F7-FC76-4096-985A-4B9B8F65C98A}" srcOrd="0" destOrd="2" presId="urn:microsoft.com/office/officeart/2005/8/layout/chevron2"/>
    <dgm:cxn modelId="{E0312095-A85A-4C34-BA45-EC5E7D14B704}" type="presOf" srcId="{5216D496-A145-4117-8002-7DE4AF94472F}" destId="{037B29F7-FC76-4096-985A-4B9B8F65C98A}" srcOrd="0" destOrd="4" presId="urn:microsoft.com/office/officeart/2005/8/layout/chevron2"/>
    <dgm:cxn modelId="{44BB1FC4-41C2-46FE-9F87-9DEC19A00FAC}" type="presOf" srcId="{646F740E-633A-4258-A581-73A7436828D7}" destId="{15CC25F8-93C4-4018-8FFA-C55D6E6A1224}" srcOrd="0" destOrd="1" presId="urn:microsoft.com/office/officeart/2005/8/layout/chevron2"/>
    <dgm:cxn modelId="{C5D1893F-6567-40C6-BE8C-09030D405159}" type="presOf" srcId="{8F5EB255-5A77-4C97-9586-E2C70373A83E}" destId="{037B29F7-FC76-4096-985A-4B9B8F65C98A}" srcOrd="0" destOrd="0" presId="urn:microsoft.com/office/officeart/2005/8/layout/chevron2"/>
    <dgm:cxn modelId="{18E9696E-45B7-43EE-8999-5DE52AE10BF7}" srcId="{C5E3ED95-83D5-45C2-B9B9-C848AAF47C23}" destId="{23866413-956F-40B2-94F3-C92884D0D21D}" srcOrd="0" destOrd="0" parTransId="{A350D819-DC75-4C59-9070-E46EDA313F0F}" sibTransId="{44D35449-E899-4967-87A2-4B08C177795C}"/>
    <dgm:cxn modelId="{94AC270B-38B1-49B6-9F0E-25C2C2F32F05}" type="presOf" srcId="{E8F87FAE-E45C-47CB-BA12-2F5823C3E13B}" destId="{15CC25F8-93C4-4018-8FFA-C55D6E6A1224}" srcOrd="0" destOrd="2" presId="urn:microsoft.com/office/officeart/2005/8/layout/chevron2"/>
    <dgm:cxn modelId="{C39B05AF-3E4D-42EC-A984-725423335226}" type="presOf" srcId="{C5E3ED95-83D5-45C2-B9B9-C848AAF47C23}" destId="{587D441F-B385-4790-A665-8057F0ABFF0B}" srcOrd="0" destOrd="0" presId="urn:microsoft.com/office/officeart/2005/8/layout/chevron2"/>
    <dgm:cxn modelId="{C4415AEE-0103-46D6-98BA-F69D627E9746}" type="presParOf" srcId="{A1ED6CBB-8B85-42BA-A474-EF42863CCF88}" destId="{BD67260E-1763-4231-9A9C-38EBE85DEEDF}" srcOrd="0" destOrd="0" presId="urn:microsoft.com/office/officeart/2005/8/layout/chevron2"/>
    <dgm:cxn modelId="{700CA1DB-17B4-4B50-B1A2-16CA7B1CEE7A}" type="presParOf" srcId="{BD67260E-1763-4231-9A9C-38EBE85DEEDF}" destId="{ED009DD7-5710-4946-B733-EFB48017BC8A}" srcOrd="0" destOrd="0" presId="urn:microsoft.com/office/officeart/2005/8/layout/chevron2"/>
    <dgm:cxn modelId="{32755D17-B4A4-4536-AECE-CD41F7DBD66B}" type="presParOf" srcId="{BD67260E-1763-4231-9A9C-38EBE85DEEDF}" destId="{037B29F7-FC76-4096-985A-4B9B8F65C98A}" srcOrd="1" destOrd="0" presId="urn:microsoft.com/office/officeart/2005/8/layout/chevron2"/>
    <dgm:cxn modelId="{03A94B44-0ED4-4C5C-9041-D23D3CC05F1B}" type="presParOf" srcId="{A1ED6CBB-8B85-42BA-A474-EF42863CCF88}" destId="{A6FDF862-38C8-47BB-B595-D9E1B21965C1}" srcOrd="1" destOrd="0" presId="urn:microsoft.com/office/officeart/2005/8/layout/chevron2"/>
    <dgm:cxn modelId="{645DE151-2A34-4C90-8350-8B0862DE817C}" type="presParOf" srcId="{A1ED6CBB-8B85-42BA-A474-EF42863CCF88}" destId="{7CB7C106-2EFB-4DDB-94A5-AB15C7457C25}" srcOrd="2" destOrd="0" presId="urn:microsoft.com/office/officeart/2005/8/layout/chevron2"/>
    <dgm:cxn modelId="{19409FBB-9459-468C-80C2-FF941835AD75}" type="presParOf" srcId="{7CB7C106-2EFB-4DDB-94A5-AB15C7457C25}" destId="{587D441F-B385-4790-A665-8057F0ABFF0B}" srcOrd="0" destOrd="0" presId="urn:microsoft.com/office/officeart/2005/8/layout/chevron2"/>
    <dgm:cxn modelId="{121B1086-4C39-4CA9-8088-61D8FB927BE3}" type="presParOf" srcId="{7CB7C106-2EFB-4DDB-94A5-AB15C7457C25}" destId="{15CC25F8-93C4-4018-8FFA-C55D6E6A12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405CAF-C405-4D9F-9B02-C0DEB2E68856}"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IN"/>
        </a:p>
      </dgm:t>
    </dgm:pt>
    <dgm:pt modelId="{6E4AC88E-1A08-41AB-998B-77459D24F49B}">
      <dgm:prSet/>
      <dgm:spPr>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lin ang="16200000" scaled="1"/>
          <a:tileRect/>
        </a:gradFill>
      </dgm:spPr>
      <dgm:t>
        <a:bodyPr/>
        <a:lstStyle/>
        <a:p>
          <a:pPr rtl="0"/>
          <a:r>
            <a:rPr lang="en-US" b="1" dirty="0" err="1" smtClean="0">
              <a:solidFill>
                <a:srgbClr val="002060"/>
              </a:solidFill>
              <a:latin typeface="Calibri" pitchFamily="34" charset="0"/>
            </a:rPr>
            <a:t>Amiodarone</a:t>
          </a:r>
          <a:endParaRPr lang="en-US" b="1" dirty="0">
            <a:solidFill>
              <a:srgbClr val="002060"/>
            </a:solidFill>
            <a:latin typeface="Calibri" pitchFamily="34" charset="0"/>
          </a:endParaRPr>
        </a:p>
      </dgm:t>
    </dgm:pt>
    <dgm:pt modelId="{725375BF-B967-497A-A4A1-F0AF229B6823}" type="parTrans" cxnId="{C7838E9A-E8A1-4F36-A9A5-99C3302EC842}">
      <dgm:prSet/>
      <dgm:spPr/>
      <dgm:t>
        <a:bodyPr/>
        <a:lstStyle/>
        <a:p>
          <a:endParaRPr lang="en-IN"/>
        </a:p>
      </dgm:t>
    </dgm:pt>
    <dgm:pt modelId="{358DC61E-DB09-42BE-9E24-019C198EE09E}" type="sibTrans" cxnId="{C7838E9A-E8A1-4F36-A9A5-99C3302EC842}">
      <dgm:prSet/>
      <dgm:spPr/>
      <dgm:t>
        <a:bodyPr/>
        <a:lstStyle/>
        <a:p>
          <a:endParaRPr lang="en-IN"/>
        </a:p>
      </dgm:t>
    </dgm:pt>
    <dgm:pt modelId="{8B5B92EC-5A4F-401E-8873-DC93BDCFA38A}">
      <dgm:prSet custT="1"/>
      <dgm:spPr/>
      <dgm:t>
        <a:bodyPr/>
        <a:lstStyle/>
        <a:p>
          <a:pPr rtl="0"/>
          <a:r>
            <a:rPr lang="en-US" sz="1600" dirty="0" smtClean="0">
              <a:solidFill>
                <a:srgbClr val="002060"/>
              </a:solidFill>
              <a:latin typeface="Calibri" pitchFamily="34" charset="0"/>
            </a:rPr>
            <a:t>Prolongs </a:t>
          </a:r>
          <a:r>
            <a:rPr lang="en-US" sz="1600" dirty="0" err="1" smtClean="0">
              <a:solidFill>
                <a:srgbClr val="002060"/>
              </a:solidFill>
              <a:latin typeface="Calibri" pitchFamily="34" charset="0"/>
            </a:rPr>
            <a:t>repolarization</a:t>
          </a:r>
          <a:r>
            <a:rPr lang="en-US" sz="1600" dirty="0" smtClean="0">
              <a:solidFill>
                <a:srgbClr val="002060"/>
              </a:solidFill>
              <a:latin typeface="Calibri" pitchFamily="34" charset="0"/>
            </a:rPr>
            <a:t> and refractoriness in the </a:t>
          </a:r>
          <a:r>
            <a:rPr lang="en-US" sz="1600" dirty="0" err="1" smtClean="0">
              <a:solidFill>
                <a:srgbClr val="002060"/>
              </a:solidFill>
              <a:latin typeface="Calibri" pitchFamily="34" charset="0"/>
            </a:rPr>
            <a:t>sino-atrial</a:t>
          </a:r>
          <a:r>
            <a:rPr lang="en-US" sz="1600" dirty="0" smtClean="0">
              <a:solidFill>
                <a:srgbClr val="002060"/>
              </a:solidFill>
              <a:latin typeface="Calibri" pitchFamily="34" charset="0"/>
            </a:rPr>
            <a:t> node, </a:t>
          </a:r>
          <a:r>
            <a:rPr lang="en-US" sz="1600" dirty="0" err="1" smtClean="0">
              <a:solidFill>
                <a:srgbClr val="002060"/>
              </a:solidFill>
              <a:latin typeface="Calibri" pitchFamily="34" charset="0"/>
            </a:rPr>
            <a:t>atrial</a:t>
          </a:r>
          <a:r>
            <a:rPr lang="en-US" sz="1600" dirty="0" smtClean="0">
              <a:solidFill>
                <a:srgbClr val="002060"/>
              </a:solidFill>
              <a:latin typeface="Calibri" pitchFamily="34" charset="0"/>
            </a:rPr>
            <a:t> and myocardium, AV node and His-Purkinje cardiac conduction system.</a:t>
          </a:r>
          <a:endParaRPr lang="en-IN" sz="1600" dirty="0">
            <a:solidFill>
              <a:srgbClr val="002060"/>
            </a:solidFill>
            <a:latin typeface="Calibri" pitchFamily="34" charset="0"/>
          </a:endParaRPr>
        </a:p>
      </dgm:t>
    </dgm:pt>
    <dgm:pt modelId="{3BA9E4EA-FCB6-4D7E-8FC7-D06F8B6674AC}" type="parTrans" cxnId="{E32C8F72-7940-4A2A-8FDC-A378305A8BB6}">
      <dgm:prSet/>
      <dgm:spPr/>
      <dgm:t>
        <a:bodyPr/>
        <a:lstStyle/>
        <a:p>
          <a:endParaRPr lang="en-IN"/>
        </a:p>
      </dgm:t>
    </dgm:pt>
    <dgm:pt modelId="{754EAD22-14BF-4986-AF0C-0D762065E122}" type="sibTrans" cxnId="{E32C8F72-7940-4A2A-8FDC-A378305A8BB6}">
      <dgm:prSet/>
      <dgm:spPr/>
      <dgm:t>
        <a:bodyPr/>
        <a:lstStyle/>
        <a:p>
          <a:endParaRPr lang="en-IN"/>
        </a:p>
      </dgm:t>
    </dgm:pt>
    <dgm:pt modelId="{CBFD21C4-7479-4285-9D10-36DD50D345FE}">
      <dgm:prSet custT="1"/>
      <dgm:spPr/>
      <dgm:t>
        <a:bodyPr/>
        <a:lstStyle/>
        <a:p>
          <a:pPr rtl="0"/>
          <a:r>
            <a:rPr lang="en-US" sz="1600" dirty="0" smtClean="0">
              <a:solidFill>
                <a:srgbClr val="002060"/>
              </a:solidFill>
              <a:latin typeface="Calibri" pitchFamily="34" charset="0"/>
            </a:rPr>
            <a:t>Dose: 300 mg IV rapid infusion diluted in 20-30 ml of saline followed by second dose of 150 mg if needed.</a:t>
          </a:r>
          <a:endParaRPr lang="en-US" sz="1600" dirty="0">
            <a:solidFill>
              <a:srgbClr val="002060"/>
            </a:solidFill>
            <a:latin typeface="Calibri" pitchFamily="34" charset="0"/>
          </a:endParaRPr>
        </a:p>
      </dgm:t>
    </dgm:pt>
    <dgm:pt modelId="{0A36554D-1D1D-4532-91A4-F3DFA667B7BF}" type="parTrans" cxnId="{B8086DB7-9696-4244-85D2-E537461B11E0}">
      <dgm:prSet/>
      <dgm:spPr/>
      <dgm:t>
        <a:bodyPr/>
        <a:lstStyle/>
        <a:p>
          <a:endParaRPr lang="en-IN"/>
        </a:p>
      </dgm:t>
    </dgm:pt>
    <dgm:pt modelId="{9D596695-69C8-479E-A961-B4DD4183B43F}" type="sibTrans" cxnId="{B8086DB7-9696-4244-85D2-E537461B11E0}">
      <dgm:prSet/>
      <dgm:spPr/>
      <dgm:t>
        <a:bodyPr/>
        <a:lstStyle/>
        <a:p>
          <a:endParaRPr lang="en-IN"/>
        </a:p>
      </dgm:t>
    </dgm:pt>
    <dgm:pt modelId="{312FF34C-5901-48A5-A0A5-7D3C84D2C428}">
      <dgm:prSet/>
      <dgm:spPr>
        <a:gradFill flip="none" rotWithShape="0">
          <a:gsLst>
            <a:gs pos="0">
              <a:schemeClr val="accent5">
                <a:hueOff val="-4966938"/>
                <a:satOff val="19906"/>
                <a:lumOff val="4314"/>
                <a:tint val="66000"/>
                <a:satMod val="160000"/>
              </a:schemeClr>
            </a:gs>
            <a:gs pos="50000">
              <a:schemeClr val="accent5">
                <a:hueOff val="-4966938"/>
                <a:satOff val="19906"/>
                <a:lumOff val="4314"/>
                <a:tint val="44500"/>
                <a:satMod val="160000"/>
              </a:schemeClr>
            </a:gs>
            <a:gs pos="100000">
              <a:schemeClr val="accent5">
                <a:hueOff val="-4966938"/>
                <a:satOff val="19906"/>
                <a:lumOff val="4314"/>
                <a:tint val="23500"/>
                <a:satMod val="160000"/>
              </a:schemeClr>
            </a:gs>
          </a:gsLst>
          <a:lin ang="16200000" scaled="1"/>
          <a:tileRect/>
        </a:gradFill>
      </dgm:spPr>
      <dgm:t>
        <a:bodyPr/>
        <a:lstStyle/>
        <a:p>
          <a:pPr rtl="0"/>
          <a:r>
            <a:rPr lang="en-US" b="1" dirty="0" err="1" smtClean="0">
              <a:solidFill>
                <a:srgbClr val="003300"/>
              </a:solidFill>
              <a:latin typeface="Calibri" pitchFamily="34" charset="0"/>
            </a:rPr>
            <a:t>Lidocaine</a:t>
          </a:r>
          <a:endParaRPr lang="en-US" b="1" dirty="0">
            <a:solidFill>
              <a:srgbClr val="003300"/>
            </a:solidFill>
            <a:latin typeface="Calibri" pitchFamily="34" charset="0"/>
          </a:endParaRPr>
        </a:p>
      </dgm:t>
    </dgm:pt>
    <dgm:pt modelId="{20FE0445-5C29-4A55-9B25-69690F92B7E1}" type="parTrans" cxnId="{26C2E20C-AF57-4B6F-A7B3-5D79FF812E36}">
      <dgm:prSet/>
      <dgm:spPr/>
      <dgm:t>
        <a:bodyPr/>
        <a:lstStyle/>
        <a:p>
          <a:endParaRPr lang="en-IN"/>
        </a:p>
      </dgm:t>
    </dgm:pt>
    <dgm:pt modelId="{0791FE9A-DA24-4270-8F01-BD942D932F59}" type="sibTrans" cxnId="{26C2E20C-AF57-4B6F-A7B3-5D79FF812E36}">
      <dgm:prSet/>
      <dgm:spPr/>
      <dgm:t>
        <a:bodyPr/>
        <a:lstStyle/>
        <a:p>
          <a:endParaRPr lang="en-IN"/>
        </a:p>
      </dgm:t>
    </dgm:pt>
    <dgm:pt modelId="{C43EB985-64E7-4452-A518-38E65A79F111}">
      <dgm:prSet custT="1"/>
      <dgm:spPr/>
      <dgm:t>
        <a:bodyPr/>
        <a:lstStyle/>
        <a:p>
          <a:pPr rtl="0"/>
          <a:r>
            <a:rPr lang="en-US" sz="1600" dirty="0" smtClean="0">
              <a:solidFill>
                <a:srgbClr val="003300"/>
              </a:solidFill>
              <a:latin typeface="Calibri" pitchFamily="34" charset="0"/>
            </a:rPr>
            <a:t>VT that has not responded to defibrillation.</a:t>
          </a:r>
          <a:endParaRPr lang="en-IN" sz="1600" dirty="0">
            <a:solidFill>
              <a:srgbClr val="003300"/>
            </a:solidFill>
            <a:latin typeface="Calibri" pitchFamily="34" charset="0"/>
          </a:endParaRPr>
        </a:p>
      </dgm:t>
    </dgm:pt>
    <dgm:pt modelId="{DA547F5A-D801-4B83-B732-BE7033BDD1E1}" type="parTrans" cxnId="{9CC5E7E1-6FE3-444E-AAF8-C9194E412653}">
      <dgm:prSet/>
      <dgm:spPr/>
      <dgm:t>
        <a:bodyPr/>
        <a:lstStyle/>
        <a:p>
          <a:endParaRPr lang="en-IN"/>
        </a:p>
      </dgm:t>
    </dgm:pt>
    <dgm:pt modelId="{F39035C1-E078-4C8A-814A-855DEDEF2E16}" type="sibTrans" cxnId="{9CC5E7E1-6FE3-444E-AAF8-C9194E412653}">
      <dgm:prSet/>
      <dgm:spPr/>
      <dgm:t>
        <a:bodyPr/>
        <a:lstStyle/>
        <a:p>
          <a:endParaRPr lang="en-IN"/>
        </a:p>
      </dgm:t>
    </dgm:pt>
    <dgm:pt modelId="{CADE1F47-87E1-469B-8087-7F3A7F5F5986}">
      <dgm:prSet custT="1"/>
      <dgm:spPr/>
      <dgm:t>
        <a:bodyPr/>
        <a:lstStyle/>
        <a:p>
          <a:pPr rtl="0"/>
          <a:r>
            <a:rPr lang="en-US" sz="1600" dirty="0" smtClean="0">
              <a:solidFill>
                <a:srgbClr val="003300"/>
              </a:solidFill>
              <a:latin typeface="Calibri" pitchFamily="34" charset="0"/>
            </a:rPr>
            <a:t>May be considered if </a:t>
          </a:r>
          <a:r>
            <a:rPr lang="en-US" sz="1600" dirty="0" err="1" smtClean="0">
              <a:solidFill>
                <a:srgbClr val="003300"/>
              </a:solidFill>
              <a:latin typeface="Calibri" pitchFamily="34" charset="0"/>
            </a:rPr>
            <a:t>amiodarone</a:t>
          </a:r>
          <a:r>
            <a:rPr lang="en-US" sz="1600" dirty="0" smtClean="0">
              <a:solidFill>
                <a:srgbClr val="003300"/>
              </a:solidFill>
              <a:latin typeface="Calibri" pitchFamily="34" charset="0"/>
            </a:rPr>
            <a:t> is not available.</a:t>
          </a:r>
          <a:endParaRPr lang="en-US" sz="1600" dirty="0">
            <a:solidFill>
              <a:srgbClr val="003300"/>
            </a:solidFill>
            <a:latin typeface="Calibri" pitchFamily="34" charset="0"/>
          </a:endParaRPr>
        </a:p>
      </dgm:t>
    </dgm:pt>
    <dgm:pt modelId="{F888E72A-6E39-4D8B-9632-F2D4663D92C6}" type="parTrans" cxnId="{CE54BC08-1A07-4C5E-98DF-0261CA9C84F4}">
      <dgm:prSet/>
      <dgm:spPr/>
      <dgm:t>
        <a:bodyPr/>
        <a:lstStyle/>
        <a:p>
          <a:endParaRPr lang="en-IN"/>
        </a:p>
      </dgm:t>
    </dgm:pt>
    <dgm:pt modelId="{289ECACB-26ED-428E-A526-BCD360D91B25}" type="sibTrans" cxnId="{CE54BC08-1A07-4C5E-98DF-0261CA9C84F4}">
      <dgm:prSet/>
      <dgm:spPr/>
      <dgm:t>
        <a:bodyPr/>
        <a:lstStyle/>
        <a:p>
          <a:endParaRPr lang="en-IN"/>
        </a:p>
      </dgm:t>
    </dgm:pt>
    <dgm:pt modelId="{68A09B50-2407-4C7D-B1FD-A43B5E001D26}">
      <dgm:prSet custT="1"/>
      <dgm:spPr/>
      <dgm:t>
        <a:bodyPr/>
        <a:lstStyle/>
        <a:p>
          <a:pPr rtl="0"/>
          <a:r>
            <a:rPr lang="en-US" sz="1600" dirty="0" smtClean="0">
              <a:solidFill>
                <a:srgbClr val="003300"/>
              </a:solidFill>
              <a:latin typeface="Calibri" pitchFamily="34" charset="0"/>
            </a:rPr>
            <a:t>Dose: 1-1.5 mg/kg initial dose followed by 0.5 to 0.75 mg/kg every 5 to 10 minutes if needed. Maximum of 3 doses or 3mg/kg.</a:t>
          </a:r>
          <a:endParaRPr lang="en-IN" sz="1600" dirty="0">
            <a:solidFill>
              <a:srgbClr val="003300"/>
            </a:solidFill>
            <a:latin typeface="Calibri" pitchFamily="34" charset="0"/>
          </a:endParaRPr>
        </a:p>
      </dgm:t>
    </dgm:pt>
    <dgm:pt modelId="{D0E218EE-C98F-4926-83CB-F4646A7CD84A}" type="parTrans" cxnId="{D6557A36-E547-4DE3-96D4-FECFCC85BA93}">
      <dgm:prSet/>
      <dgm:spPr/>
      <dgm:t>
        <a:bodyPr/>
        <a:lstStyle/>
        <a:p>
          <a:endParaRPr lang="en-IN"/>
        </a:p>
      </dgm:t>
    </dgm:pt>
    <dgm:pt modelId="{924CE60D-190F-4528-9BE6-6B5D49701093}" type="sibTrans" cxnId="{D6557A36-E547-4DE3-96D4-FECFCC85BA93}">
      <dgm:prSet/>
      <dgm:spPr/>
      <dgm:t>
        <a:bodyPr/>
        <a:lstStyle/>
        <a:p>
          <a:endParaRPr lang="en-IN"/>
        </a:p>
      </dgm:t>
    </dgm:pt>
    <dgm:pt modelId="{42DE5A66-A6AA-456F-97F2-51165CE0A632}">
      <dgm:prSet/>
      <dgm:spPr>
        <a:gradFill flip="none" rotWithShape="0">
          <a:gsLst>
            <a:gs pos="0">
              <a:schemeClr val="accent5">
                <a:hueOff val="-9933876"/>
                <a:satOff val="39811"/>
                <a:lumOff val="8628"/>
                <a:tint val="66000"/>
                <a:satMod val="160000"/>
              </a:schemeClr>
            </a:gs>
            <a:gs pos="50000">
              <a:schemeClr val="accent5">
                <a:hueOff val="-9933876"/>
                <a:satOff val="39811"/>
                <a:lumOff val="8628"/>
                <a:tint val="44500"/>
                <a:satMod val="160000"/>
              </a:schemeClr>
            </a:gs>
            <a:gs pos="100000">
              <a:schemeClr val="accent5">
                <a:hueOff val="-9933876"/>
                <a:satOff val="39811"/>
                <a:lumOff val="8628"/>
                <a:tint val="23500"/>
                <a:satMod val="160000"/>
              </a:schemeClr>
            </a:gs>
          </a:gsLst>
          <a:lin ang="16200000" scaled="1"/>
          <a:tileRect/>
        </a:gradFill>
      </dgm:spPr>
      <dgm:t>
        <a:bodyPr/>
        <a:lstStyle/>
        <a:p>
          <a:pPr rtl="0"/>
          <a:r>
            <a:rPr lang="en-US" b="1" dirty="0" smtClean="0">
              <a:solidFill>
                <a:srgbClr val="C00000"/>
              </a:solidFill>
              <a:latin typeface="Calibri" pitchFamily="34" charset="0"/>
            </a:rPr>
            <a:t>Magnesium</a:t>
          </a:r>
          <a:endParaRPr lang="en-IN" b="1" dirty="0">
            <a:solidFill>
              <a:srgbClr val="C00000"/>
            </a:solidFill>
            <a:latin typeface="Calibri" pitchFamily="34" charset="0"/>
          </a:endParaRPr>
        </a:p>
      </dgm:t>
    </dgm:pt>
    <dgm:pt modelId="{C618AF75-3288-426A-BE8C-75D6BD4CDE20}" type="parTrans" cxnId="{92D25158-3E81-4CC1-BF19-833A7AB83157}">
      <dgm:prSet/>
      <dgm:spPr/>
      <dgm:t>
        <a:bodyPr/>
        <a:lstStyle/>
        <a:p>
          <a:endParaRPr lang="en-IN"/>
        </a:p>
      </dgm:t>
    </dgm:pt>
    <dgm:pt modelId="{4D8DF56F-60D7-4D7A-8F31-0D760C9F8F63}" type="sibTrans" cxnId="{92D25158-3E81-4CC1-BF19-833A7AB83157}">
      <dgm:prSet/>
      <dgm:spPr/>
      <dgm:t>
        <a:bodyPr/>
        <a:lstStyle/>
        <a:p>
          <a:endParaRPr lang="en-IN"/>
        </a:p>
      </dgm:t>
    </dgm:pt>
    <dgm:pt modelId="{F7F63521-EF93-4D11-8223-F3C301DC47F7}">
      <dgm:prSet custT="1"/>
      <dgm:spPr/>
      <dgm:t>
        <a:bodyPr/>
        <a:lstStyle/>
        <a:p>
          <a:pPr rtl="0"/>
          <a:r>
            <a:rPr lang="en-US" sz="1600" dirty="0" smtClean="0">
              <a:solidFill>
                <a:srgbClr val="C00000"/>
              </a:solidFill>
              <a:latin typeface="Calibri" pitchFamily="34" charset="0"/>
            </a:rPr>
            <a:t>Effective in terminating polymorphic VT or </a:t>
          </a:r>
          <a:r>
            <a:rPr lang="en-US" sz="1600" dirty="0" err="1" smtClean="0">
              <a:solidFill>
                <a:srgbClr val="C00000"/>
              </a:solidFill>
              <a:latin typeface="Calibri" pitchFamily="34" charset="0"/>
            </a:rPr>
            <a:t>torsades</a:t>
          </a:r>
          <a:r>
            <a:rPr lang="en-US" sz="1600" dirty="0" smtClean="0">
              <a:solidFill>
                <a:srgbClr val="C00000"/>
              </a:solidFill>
              <a:latin typeface="Calibri" pitchFamily="34" charset="0"/>
            </a:rPr>
            <a:t> de pointes.</a:t>
          </a:r>
          <a:endParaRPr lang="en-IN" sz="1600" dirty="0">
            <a:solidFill>
              <a:srgbClr val="C00000"/>
            </a:solidFill>
            <a:latin typeface="Calibri" pitchFamily="34" charset="0"/>
          </a:endParaRPr>
        </a:p>
      </dgm:t>
    </dgm:pt>
    <dgm:pt modelId="{52D7D69F-7727-4779-B835-E6EE0FDBB94D}" type="parTrans" cxnId="{A86B016B-E14D-442A-A121-F007D50D6F23}">
      <dgm:prSet/>
      <dgm:spPr/>
      <dgm:t>
        <a:bodyPr/>
        <a:lstStyle/>
        <a:p>
          <a:endParaRPr lang="en-IN"/>
        </a:p>
      </dgm:t>
    </dgm:pt>
    <dgm:pt modelId="{730D81A0-4A85-4E2B-9EBA-B6B27626E6C0}" type="sibTrans" cxnId="{A86B016B-E14D-442A-A121-F007D50D6F23}">
      <dgm:prSet/>
      <dgm:spPr/>
      <dgm:t>
        <a:bodyPr/>
        <a:lstStyle/>
        <a:p>
          <a:endParaRPr lang="en-IN"/>
        </a:p>
      </dgm:t>
    </dgm:pt>
    <dgm:pt modelId="{D1E486C7-C555-464A-938B-BB81078C9A5F}">
      <dgm:prSet custT="1"/>
      <dgm:spPr/>
      <dgm:t>
        <a:bodyPr/>
        <a:lstStyle/>
        <a:p>
          <a:pPr rtl="0"/>
          <a:r>
            <a:rPr lang="en-US" sz="1600" dirty="0" smtClean="0">
              <a:solidFill>
                <a:srgbClr val="C00000"/>
              </a:solidFill>
              <a:latin typeface="Calibri" pitchFamily="34" charset="0"/>
            </a:rPr>
            <a:t>Dose: 1-2 gm infused over 5 minutes.</a:t>
          </a:r>
          <a:endParaRPr lang="en-IN" sz="1600" dirty="0">
            <a:solidFill>
              <a:srgbClr val="C00000"/>
            </a:solidFill>
            <a:latin typeface="Calibri" pitchFamily="34" charset="0"/>
          </a:endParaRPr>
        </a:p>
      </dgm:t>
    </dgm:pt>
    <dgm:pt modelId="{B4602574-3E8F-45BF-8359-C5C0EB525B3E}" type="parTrans" cxnId="{232EB13A-0A69-4DC4-AB17-4E3FC57F68A7}">
      <dgm:prSet/>
      <dgm:spPr/>
      <dgm:t>
        <a:bodyPr/>
        <a:lstStyle/>
        <a:p>
          <a:endParaRPr lang="en-IN"/>
        </a:p>
      </dgm:t>
    </dgm:pt>
    <dgm:pt modelId="{C82E6A70-40F5-4DFB-918A-8D0D0F273C31}" type="sibTrans" cxnId="{232EB13A-0A69-4DC4-AB17-4E3FC57F68A7}">
      <dgm:prSet/>
      <dgm:spPr/>
      <dgm:t>
        <a:bodyPr/>
        <a:lstStyle/>
        <a:p>
          <a:endParaRPr lang="en-IN"/>
        </a:p>
      </dgm:t>
    </dgm:pt>
    <dgm:pt modelId="{7E3B8983-1B76-4FB5-A4E5-21F6C512C46D}" type="pres">
      <dgm:prSet presAssocID="{A0405CAF-C405-4D9F-9B02-C0DEB2E68856}" presName="linearFlow" presStyleCnt="0">
        <dgm:presLayoutVars>
          <dgm:dir/>
          <dgm:animLvl val="lvl"/>
          <dgm:resizeHandles val="exact"/>
        </dgm:presLayoutVars>
      </dgm:prSet>
      <dgm:spPr/>
      <dgm:t>
        <a:bodyPr/>
        <a:lstStyle/>
        <a:p>
          <a:endParaRPr lang="en-IN"/>
        </a:p>
      </dgm:t>
    </dgm:pt>
    <dgm:pt modelId="{BE733BB5-E6D5-4987-82D4-9A6637FBB0CE}" type="pres">
      <dgm:prSet presAssocID="{6E4AC88E-1A08-41AB-998B-77459D24F49B}" presName="composite" presStyleCnt="0"/>
      <dgm:spPr/>
    </dgm:pt>
    <dgm:pt modelId="{40E084EB-EAA9-4B0D-B41C-B3516CEB2B00}" type="pres">
      <dgm:prSet presAssocID="{6E4AC88E-1A08-41AB-998B-77459D24F49B}" presName="parentText" presStyleLbl="alignNode1" presStyleIdx="0" presStyleCnt="3">
        <dgm:presLayoutVars>
          <dgm:chMax val="1"/>
          <dgm:bulletEnabled val="1"/>
        </dgm:presLayoutVars>
      </dgm:prSet>
      <dgm:spPr/>
      <dgm:t>
        <a:bodyPr/>
        <a:lstStyle/>
        <a:p>
          <a:endParaRPr lang="en-IN"/>
        </a:p>
      </dgm:t>
    </dgm:pt>
    <dgm:pt modelId="{B8B6B6A6-0830-4B7C-9DF9-622B7881A493}" type="pres">
      <dgm:prSet presAssocID="{6E4AC88E-1A08-41AB-998B-77459D24F49B}" presName="descendantText" presStyleLbl="alignAcc1" presStyleIdx="0" presStyleCnt="3">
        <dgm:presLayoutVars>
          <dgm:bulletEnabled val="1"/>
        </dgm:presLayoutVars>
      </dgm:prSet>
      <dgm:spPr/>
      <dgm:t>
        <a:bodyPr/>
        <a:lstStyle/>
        <a:p>
          <a:endParaRPr lang="en-IN"/>
        </a:p>
      </dgm:t>
    </dgm:pt>
    <dgm:pt modelId="{0B7D210E-D40A-452A-9390-CC08571EAE9B}" type="pres">
      <dgm:prSet presAssocID="{358DC61E-DB09-42BE-9E24-019C198EE09E}" presName="sp" presStyleCnt="0"/>
      <dgm:spPr/>
    </dgm:pt>
    <dgm:pt modelId="{63669247-AF2D-4059-AFA7-F85DED6A8D45}" type="pres">
      <dgm:prSet presAssocID="{312FF34C-5901-48A5-A0A5-7D3C84D2C428}" presName="composite" presStyleCnt="0"/>
      <dgm:spPr/>
    </dgm:pt>
    <dgm:pt modelId="{EE11EFCA-BCD5-4F99-9548-34C464A7994D}" type="pres">
      <dgm:prSet presAssocID="{312FF34C-5901-48A5-A0A5-7D3C84D2C428}" presName="parentText" presStyleLbl="alignNode1" presStyleIdx="1" presStyleCnt="3">
        <dgm:presLayoutVars>
          <dgm:chMax val="1"/>
          <dgm:bulletEnabled val="1"/>
        </dgm:presLayoutVars>
      </dgm:prSet>
      <dgm:spPr/>
      <dgm:t>
        <a:bodyPr/>
        <a:lstStyle/>
        <a:p>
          <a:endParaRPr lang="en-IN"/>
        </a:p>
      </dgm:t>
    </dgm:pt>
    <dgm:pt modelId="{ACCAFAB2-1C04-4D26-B933-FBDB0AD88AFD}" type="pres">
      <dgm:prSet presAssocID="{312FF34C-5901-48A5-A0A5-7D3C84D2C428}" presName="descendantText" presStyleLbl="alignAcc1" presStyleIdx="1" presStyleCnt="3">
        <dgm:presLayoutVars>
          <dgm:bulletEnabled val="1"/>
        </dgm:presLayoutVars>
      </dgm:prSet>
      <dgm:spPr/>
      <dgm:t>
        <a:bodyPr/>
        <a:lstStyle/>
        <a:p>
          <a:endParaRPr lang="en-IN"/>
        </a:p>
      </dgm:t>
    </dgm:pt>
    <dgm:pt modelId="{035BAE40-8974-49FA-BEDE-FD77B1565FC9}" type="pres">
      <dgm:prSet presAssocID="{0791FE9A-DA24-4270-8F01-BD942D932F59}" presName="sp" presStyleCnt="0"/>
      <dgm:spPr/>
    </dgm:pt>
    <dgm:pt modelId="{A42BFCA2-5493-4DF7-890D-E3A06D88F7A1}" type="pres">
      <dgm:prSet presAssocID="{42DE5A66-A6AA-456F-97F2-51165CE0A632}" presName="composite" presStyleCnt="0"/>
      <dgm:spPr/>
    </dgm:pt>
    <dgm:pt modelId="{EA7CE618-2B8C-43C7-B7F3-70A6EFAA2A92}" type="pres">
      <dgm:prSet presAssocID="{42DE5A66-A6AA-456F-97F2-51165CE0A632}" presName="parentText" presStyleLbl="alignNode1" presStyleIdx="2" presStyleCnt="3">
        <dgm:presLayoutVars>
          <dgm:chMax val="1"/>
          <dgm:bulletEnabled val="1"/>
        </dgm:presLayoutVars>
      </dgm:prSet>
      <dgm:spPr/>
      <dgm:t>
        <a:bodyPr/>
        <a:lstStyle/>
        <a:p>
          <a:endParaRPr lang="en-IN"/>
        </a:p>
      </dgm:t>
    </dgm:pt>
    <dgm:pt modelId="{FFA0A093-43A3-4AA6-879C-07D706317FA5}" type="pres">
      <dgm:prSet presAssocID="{42DE5A66-A6AA-456F-97F2-51165CE0A632}" presName="descendantText" presStyleLbl="alignAcc1" presStyleIdx="2" presStyleCnt="3">
        <dgm:presLayoutVars>
          <dgm:bulletEnabled val="1"/>
        </dgm:presLayoutVars>
      </dgm:prSet>
      <dgm:spPr/>
      <dgm:t>
        <a:bodyPr/>
        <a:lstStyle/>
        <a:p>
          <a:endParaRPr lang="en-IN"/>
        </a:p>
      </dgm:t>
    </dgm:pt>
  </dgm:ptLst>
  <dgm:cxnLst>
    <dgm:cxn modelId="{06CC479B-A018-4AF1-A3A0-37D139959D91}" type="presOf" srcId="{CBFD21C4-7479-4285-9D10-36DD50D345FE}" destId="{B8B6B6A6-0830-4B7C-9DF9-622B7881A493}" srcOrd="0" destOrd="1" presId="urn:microsoft.com/office/officeart/2005/8/layout/chevron2"/>
    <dgm:cxn modelId="{CE54BC08-1A07-4C5E-98DF-0261CA9C84F4}" srcId="{312FF34C-5901-48A5-A0A5-7D3C84D2C428}" destId="{CADE1F47-87E1-469B-8087-7F3A7F5F5986}" srcOrd="1" destOrd="0" parTransId="{F888E72A-6E39-4D8B-9632-F2D4663D92C6}" sibTransId="{289ECACB-26ED-428E-A526-BCD360D91B25}"/>
    <dgm:cxn modelId="{0A115933-29A9-4161-84E5-24F2925BF850}" type="presOf" srcId="{F7F63521-EF93-4D11-8223-F3C301DC47F7}" destId="{FFA0A093-43A3-4AA6-879C-07D706317FA5}" srcOrd="0" destOrd="0" presId="urn:microsoft.com/office/officeart/2005/8/layout/chevron2"/>
    <dgm:cxn modelId="{B8086DB7-9696-4244-85D2-E537461B11E0}" srcId="{6E4AC88E-1A08-41AB-998B-77459D24F49B}" destId="{CBFD21C4-7479-4285-9D10-36DD50D345FE}" srcOrd="1" destOrd="0" parTransId="{0A36554D-1D1D-4532-91A4-F3DFA667B7BF}" sibTransId="{9D596695-69C8-479E-A961-B4DD4183B43F}"/>
    <dgm:cxn modelId="{60AEAFBC-E696-4F83-8AC7-D19E3F48D32C}" type="presOf" srcId="{6E4AC88E-1A08-41AB-998B-77459D24F49B}" destId="{40E084EB-EAA9-4B0D-B41C-B3516CEB2B00}" srcOrd="0" destOrd="0" presId="urn:microsoft.com/office/officeart/2005/8/layout/chevron2"/>
    <dgm:cxn modelId="{73D69A40-4D34-40B0-A839-4E1B1184085F}" type="presOf" srcId="{312FF34C-5901-48A5-A0A5-7D3C84D2C428}" destId="{EE11EFCA-BCD5-4F99-9548-34C464A7994D}" srcOrd="0" destOrd="0" presId="urn:microsoft.com/office/officeart/2005/8/layout/chevron2"/>
    <dgm:cxn modelId="{9CC5E7E1-6FE3-444E-AAF8-C9194E412653}" srcId="{312FF34C-5901-48A5-A0A5-7D3C84D2C428}" destId="{C43EB985-64E7-4452-A518-38E65A79F111}" srcOrd="0" destOrd="0" parTransId="{DA547F5A-D801-4B83-B732-BE7033BDD1E1}" sibTransId="{F39035C1-E078-4C8A-814A-855DEDEF2E16}"/>
    <dgm:cxn modelId="{D63C01B3-488D-49D6-8DD6-B6F1D6565287}" type="presOf" srcId="{42DE5A66-A6AA-456F-97F2-51165CE0A632}" destId="{EA7CE618-2B8C-43C7-B7F3-70A6EFAA2A92}" srcOrd="0" destOrd="0" presId="urn:microsoft.com/office/officeart/2005/8/layout/chevron2"/>
    <dgm:cxn modelId="{DA814801-92AF-4EAC-9427-9516FB558779}" type="presOf" srcId="{68A09B50-2407-4C7D-B1FD-A43B5E001D26}" destId="{ACCAFAB2-1C04-4D26-B933-FBDB0AD88AFD}" srcOrd="0" destOrd="2" presId="urn:microsoft.com/office/officeart/2005/8/layout/chevron2"/>
    <dgm:cxn modelId="{E3F913ED-9A26-4E56-9A61-ADB5B01E468F}" type="presOf" srcId="{D1E486C7-C555-464A-938B-BB81078C9A5F}" destId="{FFA0A093-43A3-4AA6-879C-07D706317FA5}" srcOrd="0" destOrd="1" presId="urn:microsoft.com/office/officeart/2005/8/layout/chevron2"/>
    <dgm:cxn modelId="{A86B016B-E14D-442A-A121-F007D50D6F23}" srcId="{42DE5A66-A6AA-456F-97F2-51165CE0A632}" destId="{F7F63521-EF93-4D11-8223-F3C301DC47F7}" srcOrd="0" destOrd="0" parTransId="{52D7D69F-7727-4779-B835-E6EE0FDBB94D}" sibTransId="{730D81A0-4A85-4E2B-9EBA-B6B27626E6C0}"/>
    <dgm:cxn modelId="{CC7885FE-688F-4B4C-9484-8797015B5C82}" type="presOf" srcId="{C43EB985-64E7-4452-A518-38E65A79F111}" destId="{ACCAFAB2-1C04-4D26-B933-FBDB0AD88AFD}" srcOrd="0" destOrd="0" presId="urn:microsoft.com/office/officeart/2005/8/layout/chevron2"/>
    <dgm:cxn modelId="{92D25158-3E81-4CC1-BF19-833A7AB83157}" srcId="{A0405CAF-C405-4D9F-9B02-C0DEB2E68856}" destId="{42DE5A66-A6AA-456F-97F2-51165CE0A632}" srcOrd="2" destOrd="0" parTransId="{C618AF75-3288-426A-BE8C-75D6BD4CDE20}" sibTransId="{4D8DF56F-60D7-4D7A-8F31-0D760C9F8F63}"/>
    <dgm:cxn modelId="{26C2E20C-AF57-4B6F-A7B3-5D79FF812E36}" srcId="{A0405CAF-C405-4D9F-9B02-C0DEB2E68856}" destId="{312FF34C-5901-48A5-A0A5-7D3C84D2C428}" srcOrd="1" destOrd="0" parTransId="{20FE0445-5C29-4A55-9B25-69690F92B7E1}" sibTransId="{0791FE9A-DA24-4270-8F01-BD942D932F59}"/>
    <dgm:cxn modelId="{D6557A36-E547-4DE3-96D4-FECFCC85BA93}" srcId="{312FF34C-5901-48A5-A0A5-7D3C84D2C428}" destId="{68A09B50-2407-4C7D-B1FD-A43B5E001D26}" srcOrd="2" destOrd="0" parTransId="{D0E218EE-C98F-4926-83CB-F4646A7CD84A}" sibTransId="{924CE60D-190F-4528-9BE6-6B5D49701093}"/>
    <dgm:cxn modelId="{2FA3B3F1-7EA6-4C01-9462-122686286D2C}" type="presOf" srcId="{8B5B92EC-5A4F-401E-8873-DC93BDCFA38A}" destId="{B8B6B6A6-0830-4B7C-9DF9-622B7881A493}" srcOrd="0" destOrd="0" presId="urn:microsoft.com/office/officeart/2005/8/layout/chevron2"/>
    <dgm:cxn modelId="{E32C8F72-7940-4A2A-8FDC-A378305A8BB6}" srcId="{6E4AC88E-1A08-41AB-998B-77459D24F49B}" destId="{8B5B92EC-5A4F-401E-8873-DC93BDCFA38A}" srcOrd="0" destOrd="0" parTransId="{3BA9E4EA-FCB6-4D7E-8FC7-D06F8B6674AC}" sibTransId="{754EAD22-14BF-4986-AF0C-0D762065E122}"/>
    <dgm:cxn modelId="{C7838E9A-E8A1-4F36-A9A5-99C3302EC842}" srcId="{A0405CAF-C405-4D9F-9B02-C0DEB2E68856}" destId="{6E4AC88E-1A08-41AB-998B-77459D24F49B}" srcOrd="0" destOrd="0" parTransId="{725375BF-B967-497A-A4A1-F0AF229B6823}" sibTransId="{358DC61E-DB09-42BE-9E24-019C198EE09E}"/>
    <dgm:cxn modelId="{367A0533-73EA-41A9-A3F9-FDBC38456637}" type="presOf" srcId="{CADE1F47-87E1-469B-8087-7F3A7F5F5986}" destId="{ACCAFAB2-1C04-4D26-B933-FBDB0AD88AFD}" srcOrd="0" destOrd="1" presId="urn:microsoft.com/office/officeart/2005/8/layout/chevron2"/>
    <dgm:cxn modelId="{BCE47EC3-6D3D-45D5-90DA-093A9977A42C}" type="presOf" srcId="{A0405CAF-C405-4D9F-9B02-C0DEB2E68856}" destId="{7E3B8983-1B76-4FB5-A4E5-21F6C512C46D}" srcOrd="0" destOrd="0" presId="urn:microsoft.com/office/officeart/2005/8/layout/chevron2"/>
    <dgm:cxn modelId="{232EB13A-0A69-4DC4-AB17-4E3FC57F68A7}" srcId="{42DE5A66-A6AA-456F-97F2-51165CE0A632}" destId="{D1E486C7-C555-464A-938B-BB81078C9A5F}" srcOrd="1" destOrd="0" parTransId="{B4602574-3E8F-45BF-8359-C5C0EB525B3E}" sibTransId="{C82E6A70-40F5-4DFB-918A-8D0D0F273C31}"/>
    <dgm:cxn modelId="{7BC9C5C3-C6C4-4CF4-B43F-9BF7FF965999}" type="presParOf" srcId="{7E3B8983-1B76-4FB5-A4E5-21F6C512C46D}" destId="{BE733BB5-E6D5-4987-82D4-9A6637FBB0CE}" srcOrd="0" destOrd="0" presId="urn:microsoft.com/office/officeart/2005/8/layout/chevron2"/>
    <dgm:cxn modelId="{1B94AF4A-D751-4ECC-934D-1EE8B76D6E1C}" type="presParOf" srcId="{BE733BB5-E6D5-4987-82D4-9A6637FBB0CE}" destId="{40E084EB-EAA9-4B0D-B41C-B3516CEB2B00}" srcOrd="0" destOrd="0" presId="urn:microsoft.com/office/officeart/2005/8/layout/chevron2"/>
    <dgm:cxn modelId="{CACFEA5D-63EC-4438-A4FF-AF43EA0B4C48}" type="presParOf" srcId="{BE733BB5-E6D5-4987-82D4-9A6637FBB0CE}" destId="{B8B6B6A6-0830-4B7C-9DF9-622B7881A493}" srcOrd="1" destOrd="0" presId="urn:microsoft.com/office/officeart/2005/8/layout/chevron2"/>
    <dgm:cxn modelId="{E6D2C92D-012A-4442-A630-13BB24DE773D}" type="presParOf" srcId="{7E3B8983-1B76-4FB5-A4E5-21F6C512C46D}" destId="{0B7D210E-D40A-452A-9390-CC08571EAE9B}" srcOrd="1" destOrd="0" presId="urn:microsoft.com/office/officeart/2005/8/layout/chevron2"/>
    <dgm:cxn modelId="{1131763A-6C54-447D-93CB-8F7C1885468E}" type="presParOf" srcId="{7E3B8983-1B76-4FB5-A4E5-21F6C512C46D}" destId="{63669247-AF2D-4059-AFA7-F85DED6A8D45}" srcOrd="2" destOrd="0" presId="urn:microsoft.com/office/officeart/2005/8/layout/chevron2"/>
    <dgm:cxn modelId="{01B8FACE-D0BD-48C4-8AA8-607A55C28DAC}" type="presParOf" srcId="{63669247-AF2D-4059-AFA7-F85DED6A8D45}" destId="{EE11EFCA-BCD5-4F99-9548-34C464A7994D}" srcOrd="0" destOrd="0" presId="urn:microsoft.com/office/officeart/2005/8/layout/chevron2"/>
    <dgm:cxn modelId="{00CA2210-BB43-4091-8348-B825BB338947}" type="presParOf" srcId="{63669247-AF2D-4059-AFA7-F85DED6A8D45}" destId="{ACCAFAB2-1C04-4D26-B933-FBDB0AD88AFD}" srcOrd="1" destOrd="0" presId="urn:microsoft.com/office/officeart/2005/8/layout/chevron2"/>
    <dgm:cxn modelId="{6D467055-62D0-4B2D-A8C1-2021842AB73D}" type="presParOf" srcId="{7E3B8983-1B76-4FB5-A4E5-21F6C512C46D}" destId="{035BAE40-8974-49FA-BEDE-FD77B1565FC9}" srcOrd="3" destOrd="0" presId="urn:microsoft.com/office/officeart/2005/8/layout/chevron2"/>
    <dgm:cxn modelId="{2DF5C4F5-B9BB-4D02-B385-83FA2C1D5D53}" type="presParOf" srcId="{7E3B8983-1B76-4FB5-A4E5-21F6C512C46D}" destId="{A42BFCA2-5493-4DF7-890D-E3A06D88F7A1}" srcOrd="4" destOrd="0" presId="urn:microsoft.com/office/officeart/2005/8/layout/chevron2"/>
    <dgm:cxn modelId="{82685A2D-B4E8-45E4-B39D-F3CA0B58719E}" type="presParOf" srcId="{A42BFCA2-5493-4DF7-890D-E3A06D88F7A1}" destId="{EA7CE618-2B8C-43C7-B7F3-70A6EFAA2A92}" srcOrd="0" destOrd="0" presId="urn:microsoft.com/office/officeart/2005/8/layout/chevron2"/>
    <dgm:cxn modelId="{63CABA33-1591-4A59-BBCF-6C5F6C7863C2}" type="presParOf" srcId="{A42BFCA2-5493-4DF7-890D-E3A06D88F7A1}" destId="{FFA0A093-43A3-4AA6-879C-07D706317FA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33E5EB-1BEC-4A99-B633-CE92453CBDFE}"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80BBB8CE-80C8-46EB-963F-3B79D2E136BA}">
      <dgm:prSet phldrT="[Text]"/>
      <dgm:spPr/>
      <dgm:t>
        <a:bodyPr/>
        <a:lstStyle/>
        <a:p>
          <a:r>
            <a:rPr lang="en-US" dirty="0" smtClean="0"/>
            <a:t>Atropine</a:t>
          </a:r>
          <a:endParaRPr lang="en-US" dirty="0"/>
        </a:p>
      </dgm:t>
    </dgm:pt>
    <dgm:pt modelId="{CCB6866E-8182-4CA0-8D10-D4E6B412928D}" type="parTrans" cxnId="{D54597BA-8C4E-45A0-815F-A13189CB53D1}">
      <dgm:prSet/>
      <dgm:spPr/>
      <dgm:t>
        <a:bodyPr/>
        <a:lstStyle/>
        <a:p>
          <a:endParaRPr lang="en-US"/>
        </a:p>
      </dgm:t>
    </dgm:pt>
    <dgm:pt modelId="{8C705806-5A25-4136-BFB1-369AF1BF05DC}" type="sibTrans" cxnId="{D54597BA-8C4E-45A0-815F-A13189CB53D1}">
      <dgm:prSet/>
      <dgm:spPr/>
      <dgm:t>
        <a:bodyPr/>
        <a:lstStyle/>
        <a:p>
          <a:endParaRPr lang="en-US"/>
        </a:p>
      </dgm:t>
    </dgm:pt>
    <dgm:pt modelId="{2E68CFCA-674D-4C0E-A7B0-07555086B43A}">
      <dgm:prSet phldrT="[Text]"/>
      <dgm:spPr/>
      <dgm:t>
        <a:bodyPr/>
        <a:lstStyle/>
        <a:p>
          <a:r>
            <a:rPr lang="en-US" smtClean="0">
              <a:latin typeface="Calibri" pitchFamily="34" charset="0"/>
            </a:rPr>
            <a:t>Not included as a drug for PEA, Asystole in the new CPR-ECC guidelines.</a:t>
          </a:r>
          <a:endParaRPr lang="en-US" dirty="0"/>
        </a:p>
      </dgm:t>
    </dgm:pt>
    <dgm:pt modelId="{B53621F1-7411-4A26-B2DB-B30F43BC831F}" type="parTrans" cxnId="{A5C50800-C9B2-428D-81E4-A4D4D57EE130}">
      <dgm:prSet/>
      <dgm:spPr/>
      <dgm:t>
        <a:bodyPr/>
        <a:lstStyle/>
        <a:p>
          <a:endParaRPr lang="en-US"/>
        </a:p>
      </dgm:t>
    </dgm:pt>
    <dgm:pt modelId="{6FB56453-35FE-4F13-A9BD-BD31EC1FB8F8}" type="sibTrans" cxnId="{A5C50800-C9B2-428D-81E4-A4D4D57EE130}">
      <dgm:prSet/>
      <dgm:spPr/>
      <dgm:t>
        <a:bodyPr/>
        <a:lstStyle/>
        <a:p>
          <a:endParaRPr lang="en-US"/>
        </a:p>
      </dgm:t>
    </dgm:pt>
    <dgm:pt modelId="{23E75ED1-C65D-4DCD-8624-5ABB609899B5}">
      <dgm:prSet phldrT="[Text]"/>
      <dgm:spPr/>
      <dgm:t>
        <a:bodyPr/>
        <a:lstStyle/>
        <a:p>
          <a:r>
            <a:rPr lang="en-US" dirty="0" smtClean="0"/>
            <a:t>Sodium bicarbonate</a:t>
          </a:r>
          <a:endParaRPr lang="en-US" dirty="0"/>
        </a:p>
      </dgm:t>
    </dgm:pt>
    <dgm:pt modelId="{2883130F-0910-4CC3-B4CD-F49A04332CDC}" type="parTrans" cxnId="{C0316A80-CA97-4761-87C1-F4CF9DA5DB24}">
      <dgm:prSet/>
      <dgm:spPr/>
      <dgm:t>
        <a:bodyPr/>
        <a:lstStyle/>
        <a:p>
          <a:endParaRPr lang="en-US"/>
        </a:p>
      </dgm:t>
    </dgm:pt>
    <dgm:pt modelId="{1F9A9893-838A-499D-B895-591FF8F1E011}" type="sibTrans" cxnId="{C0316A80-CA97-4761-87C1-F4CF9DA5DB24}">
      <dgm:prSet/>
      <dgm:spPr/>
      <dgm:t>
        <a:bodyPr/>
        <a:lstStyle/>
        <a:p>
          <a:endParaRPr lang="en-US"/>
        </a:p>
      </dgm:t>
    </dgm:pt>
    <dgm:pt modelId="{998EFA06-333B-4975-94C2-DA93AC5D5E27}">
      <dgm:prSet phldrT="[Text]"/>
      <dgm:spPr/>
      <dgm:t>
        <a:bodyPr/>
        <a:lstStyle/>
        <a:p>
          <a:r>
            <a:rPr lang="en-US" dirty="0" smtClean="0"/>
            <a:t>Create extracellular alkalosis and inhibit oxygen release</a:t>
          </a:r>
          <a:endParaRPr lang="en-US" dirty="0"/>
        </a:p>
      </dgm:t>
    </dgm:pt>
    <dgm:pt modelId="{CE569B8B-4FE1-4F13-AE7D-E4D25FA6FF75}" type="parTrans" cxnId="{BA212260-49AC-4F94-9471-3BC52F5C9A02}">
      <dgm:prSet/>
      <dgm:spPr/>
      <dgm:t>
        <a:bodyPr/>
        <a:lstStyle/>
        <a:p>
          <a:endParaRPr lang="en-US"/>
        </a:p>
      </dgm:t>
    </dgm:pt>
    <dgm:pt modelId="{DE71C64E-EE14-4B79-AD7E-FDC797A1A5AB}" type="sibTrans" cxnId="{BA212260-49AC-4F94-9471-3BC52F5C9A02}">
      <dgm:prSet/>
      <dgm:spPr/>
      <dgm:t>
        <a:bodyPr/>
        <a:lstStyle/>
        <a:p>
          <a:endParaRPr lang="en-US"/>
        </a:p>
      </dgm:t>
    </dgm:pt>
    <dgm:pt modelId="{CA741426-C2A0-4A11-917F-9D1F73A691EF}">
      <dgm:prSet phldrT="[Text]"/>
      <dgm:spPr/>
      <dgm:t>
        <a:bodyPr/>
        <a:lstStyle/>
        <a:p>
          <a:r>
            <a:rPr lang="en-US" dirty="0" smtClean="0"/>
            <a:t>Calcium </a:t>
          </a:r>
          <a:endParaRPr lang="en-US" dirty="0"/>
        </a:p>
      </dgm:t>
    </dgm:pt>
    <dgm:pt modelId="{20F0C284-5A4C-40FC-B759-968637E849D2}" type="parTrans" cxnId="{FFA5053E-27D8-4B5D-BF47-383C38E22FDA}">
      <dgm:prSet/>
      <dgm:spPr/>
      <dgm:t>
        <a:bodyPr/>
        <a:lstStyle/>
        <a:p>
          <a:endParaRPr lang="en-US"/>
        </a:p>
      </dgm:t>
    </dgm:pt>
    <dgm:pt modelId="{68106825-3FCF-44CC-813C-876FB11F1A93}" type="sibTrans" cxnId="{FFA5053E-27D8-4B5D-BF47-383C38E22FDA}">
      <dgm:prSet/>
      <dgm:spPr/>
      <dgm:t>
        <a:bodyPr/>
        <a:lstStyle/>
        <a:p>
          <a:endParaRPr lang="en-US"/>
        </a:p>
      </dgm:t>
    </dgm:pt>
    <dgm:pt modelId="{72E662AA-9BD6-4AB7-BBDD-7902955B338E}">
      <dgm:prSet phldrT="[Text]"/>
      <dgm:spPr/>
      <dgm:t>
        <a:bodyPr/>
        <a:lstStyle/>
        <a:p>
          <a:r>
            <a:rPr lang="en-US" b="0" i="0" dirty="0" smtClean="0"/>
            <a:t>Routine administration of calcium for treatment of in-hospital and out-of-hospital cardiac arrest is not recommended</a:t>
          </a:r>
          <a:endParaRPr lang="en-US" dirty="0"/>
        </a:p>
      </dgm:t>
    </dgm:pt>
    <dgm:pt modelId="{839F79E6-9402-4B4E-A67B-2BEC55616FE7}" type="parTrans" cxnId="{E52775EB-1698-49F2-9BE1-AEF74EDA8DFA}">
      <dgm:prSet/>
      <dgm:spPr/>
      <dgm:t>
        <a:bodyPr/>
        <a:lstStyle/>
        <a:p>
          <a:endParaRPr lang="en-US"/>
        </a:p>
      </dgm:t>
    </dgm:pt>
    <dgm:pt modelId="{DD0653C0-44E7-4EF5-88B2-70A3A7D02F36}" type="sibTrans" cxnId="{E52775EB-1698-49F2-9BE1-AEF74EDA8DFA}">
      <dgm:prSet/>
      <dgm:spPr/>
      <dgm:t>
        <a:bodyPr/>
        <a:lstStyle/>
        <a:p>
          <a:endParaRPr lang="en-US"/>
        </a:p>
      </dgm:t>
    </dgm:pt>
    <dgm:pt modelId="{C0272506-8CC2-4661-88CB-F36E0C2256CA}">
      <dgm:prSet/>
      <dgm:spPr/>
      <dgm:t>
        <a:bodyPr/>
        <a:lstStyle/>
        <a:p>
          <a:r>
            <a:rPr lang="en-US" smtClean="0">
              <a:latin typeface="Calibri" pitchFamily="34" charset="0"/>
            </a:rPr>
            <a:t>Use is retained for symptomatic bradycardia.</a:t>
          </a:r>
          <a:endParaRPr lang="en-US" dirty="0" smtClean="0">
            <a:latin typeface="Calibri" pitchFamily="34" charset="0"/>
          </a:endParaRPr>
        </a:p>
      </dgm:t>
    </dgm:pt>
    <dgm:pt modelId="{E5C7A75C-E01A-4926-AA23-2B75855CD494}" type="parTrans" cxnId="{F7219235-2116-4917-9699-E692E543D3AF}">
      <dgm:prSet/>
      <dgm:spPr/>
      <dgm:t>
        <a:bodyPr/>
        <a:lstStyle/>
        <a:p>
          <a:endParaRPr lang="en-US"/>
        </a:p>
      </dgm:t>
    </dgm:pt>
    <dgm:pt modelId="{927C49E0-58F2-4502-8EE6-67373B84990E}" type="sibTrans" cxnId="{F7219235-2116-4917-9699-E692E543D3AF}">
      <dgm:prSet/>
      <dgm:spPr/>
      <dgm:t>
        <a:bodyPr/>
        <a:lstStyle/>
        <a:p>
          <a:endParaRPr lang="en-US"/>
        </a:p>
      </dgm:t>
    </dgm:pt>
    <dgm:pt modelId="{9C8B6CBD-A79D-438B-A3F9-F88C7DD05723}">
      <dgm:prSet/>
      <dgm:spPr/>
      <dgm:t>
        <a:bodyPr/>
        <a:lstStyle/>
        <a:p>
          <a:r>
            <a:rPr lang="en-US" dirty="0" smtClean="0">
              <a:latin typeface="Calibri" pitchFamily="34" charset="0"/>
            </a:rPr>
            <a:t>Dose: 0.5 mg IV every 3-5 min to a maximum of 3mg </a:t>
          </a:r>
          <a:endParaRPr lang="en-US" dirty="0">
            <a:latin typeface="Calibri" pitchFamily="34" charset="0"/>
          </a:endParaRPr>
        </a:p>
      </dgm:t>
    </dgm:pt>
    <dgm:pt modelId="{67BF822C-53F5-4ECD-8083-807428E11654}" type="parTrans" cxnId="{6CE1FFDC-3D5A-4442-B0EC-94164128E1FF}">
      <dgm:prSet/>
      <dgm:spPr/>
      <dgm:t>
        <a:bodyPr/>
        <a:lstStyle/>
        <a:p>
          <a:endParaRPr lang="en-US"/>
        </a:p>
      </dgm:t>
    </dgm:pt>
    <dgm:pt modelId="{32C346E0-D57A-42B7-909F-A3B51585E229}" type="sibTrans" cxnId="{6CE1FFDC-3D5A-4442-B0EC-94164128E1FF}">
      <dgm:prSet/>
      <dgm:spPr/>
      <dgm:t>
        <a:bodyPr/>
        <a:lstStyle/>
        <a:p>
          <a:endParaRPr lang="en-US"/>
        </a:p>
      </dgm:t>
    </dgm:pt>
    <dgm:pt modelId="{78D56D6F-57F1-4F9D-B102-78018FBBFB5C}">
      <dgm:prSet phldrT="[Text]"/>
      <dgm:spPr/>
      <dgm:t>
        <a:bodyPr/>
        <a:lstStyle/>
        <a:p>
          <a:r>
            <a:rPr lang="en-US" dirty="0" smtClean="0"/>
            <a:t>May produce hypernatremia and </a:t>
          </a:r>
          <a:r>
            <a:rPr lang="en-US" dirty="0" err="1" smtClean="0"/>
            <a:t>hyperosmolarity</a:t>
          </a:r>
          <a:endParaRPr lang="en-US" dirty="0"/>
        </a:p>
      </dgm:t>
    </dgm:pt>
    <dgm:pt modelId="{5115646A-C1E1-4A31-9700-6E6D90D36DCA}" type="parTrans" cxnId="{486D0C8E-0D71-4507-BC2D-F9271CD24C41}">
      <dgm:prSet/>
      <dgm:spPr/>
    </dgm:pt>
    <dgm:pt modelId="{8605A825-57A2-4235-B74B-75F63DAA7AC5}" type="sibTrans" cxnId="{486D0C8E-0D71-4507-BC2D-F9271CD24C41}">
      <dgm:prSet/>
      <dgm:spPr/>
    </dgm:pt>
    <dgm:pt modelId="{F0BBAFAF-DD08-4FB3-B5F1-7895799A9700}">
      <dgm:prSet phldrT="[Text]"/>
      <dgm:spPr/>
      <dgm:t>
        <a:bodyPr/>
        <a:lstStyle/>
        <a:p>
          <a:r>
            <a:rPr lang="en-US" b="0" i="0" dirty="0" smtClean="0"/>
            <a:t>produces excess CO</a:t>
          </a:r>
          <a:r>
            <a:rPr lang="en-US" b="0" i="0" baseline="-25000" dirty="0" smtClean="0"/>
            <a:t>2</a:t>
          </a:r>
          <a:r>
            <a:rPr lang="en-US" b="0" i="0" dirty="0" smtClean="0"/>
            <a:t>, which freely diffuses into myocardial and cerebral cells and may paradoxically contribute to intracellular acidosis.</a:t>
          </a:r>
          <a:endParaRPr lang="en-US" dirty="0"/>
        </a:p>
      </dgm:t>
    </dgm:pt>
    <dgm:pt modelId="{D8F7A365-C2C3-4D4D-80D5-1B92AF5C02D2}" type="parTrans" cxnId="{438040F2-6434-40D0-90C1-92B0D342278D}">
      <dgm:prSet/>
      <dgm:spPr/>
    </dgm:pt>
    <dgm:pt modelId="{AFF4D010-0A6A-4EC3-95E2-B0505A017AE5}" type="sibTrans" cxnId="{438040F2-6434-40D0-90C1-92B0D342278D}">
      <dgm:prSet/>
      <dgm:spPr/>
    </dgm:pt>
    <dgm:pt modelId="{A4614BDA-3837-43E9-A666-7DC1800E078F}" type="pres">
      <dgm:prSet presAssocID="{B733E5EB-1BEC-4A99-B633-CE92453CBDFE}" presName="linearFlow" presStyleCnt="0">
        <dgm:presLayoutVars>
          <dgm:dir/>
          <dgm:animLvl val="lvl"/>
          <dgm:resizeHandles val="exact"/>
        </dgm:presLayoutVars>
      </dgm:prSet>
      <dgm:spPr/>
      <dgm:t>
        <a:bodyPr/>
        <a:lstStyle/>
        <a:p>
          <a:endParaRPr lang="en-US"/>
        </a:p>
      </dgm:t>
    </dgm:pt>
    <dgm:pt modelId="{F903781B-D365-4D2B-A444-4B81DC5EB5FF}" type="pres">
      <dgm:prSet presAssocID="{80BBB8CE-80C8-46EB-963F-3B79D2E136BA}" presName="composite" presStyleCnt="0"/>
      <dgm:spPr/>
    </dgm:pt>
    <dgm:pt modelId="{76FCC7DA-C781-4CEC-84B6-C8D0A8A1A72D}" type="pres">
      <dgm:prSet presAssocID="{80BBB8CE-80C8-46EB-963F-3B79D2E136BA}" presName="parentText" presStyleLbl="alignNode1" presStyleIdx="0" presStyleCnt="3">
        <dgm:presLayoutVars>
          <dgm:chMax val="1"/>
          <dgm:bulletEnabled val="1"/>
        </dgm:presLayoutVars>
      </dgm:prSet>
      <dgm:spPr/>
      <dgm:t>
        <a:bodyPr/>
        <a:lstStyle/>
        <a:p>
          <a:endParaRPr lang="en-US"/>
        </a:p>
      </dgm:t>
    </dgm:pt>
    <dgm:pt modelId="{2C799ECB-88A3-4B65-A2E8-9B7F53EFE37B}" type="pres">
      <dgm:prSet presAssocID="{80BBB8CE-80C8-46EB-963F-3B79D2E136BA}" presName="descendantText" presStyleLbl="alignAcc1" presStyleIdx="0" presStyleCnt="3">
        <dgm:presLayoutVars>
          <dgm:bulletEnabled val="1"/>
        </dgm:presLayoutVars>
      </dgm:prSet>
      <dgm:spPr/>
      <dgm:t>
        <a:bodyPr/>
        <a:lstStyle/>
        <a:p>
          <a:endParaRPr lang="en-US"/>
        </a:p>
      </dgm:t>
    </dgm:pt>
    <dgm:pt modelId="{DA3579B4-BCD4-468D-9A48-E81741EE07C3}" type="pres">
      <dgm:prSet presAssocID="{8C705806-5A25-4136-BFB1-369AF1BF05DC}" presName="sp" presStyleCnt="0"/>
      <dgm:spPr/>
    </dgm:pt>
    <dgm:pt modelId="{BE02F7A4-F510-4EED-ACAC-892775342560}" type="pres">
      <dgm:prSet presAssocID="{23E75ED1-C65D-4DCD-8624-5ABB609899B5}" presName="composite" presStyleCnt="0"/>
      <dgm:spPr/>
    </dgm:pt>
    <dgm:pt modelId="{F572F5F7-269B-490C-9736-27A3B7EB4240}" type="pres">
      <dgm:prSet presAssocID="{23E75ED1-C65D-4DCD-8624-5ABB609899B5}" presName="parentText" presStyleLbl="alignNode1" presStyleIdx="1" presStyleCnt="3">
        <dgm:presLayoutVars>
          <dgm:chMax val="1"/>
          <dgm:bulletEnabled val="1"/>
        </dgm:presLayoutVars>
      </dgm:prSet>
      <dgm:spPr/>
      <dgm:t>
        <a:bodyPr/>
        <a:lstStyle/>
        <a:p>
          <a:endParaRPr lang="en-US"/>
        </a:p>
      </dgm:t>
    </dgm:pt>
    <dgm:pt modelId="{536BEAAC-C07A-4F3F-A6A3-4A2F8BD732B4}" type="pres">
      <dgm:prSet presAssocID="{23E75ED1-C65D-4DCD-8624-5ABB609899B5}" presName="descendantText" presStyleLbl="alignAcc1" presStyleIdx="1" presStyleCnt="3">
        <dgm:presLayoutVars>
          <dgm:bulletEnabled val="1"/>
        </dgm:presLayoutVars>
      </dgm:prSet>
      <dgm:spPr/>
      <dgm:t>
        <a:bodyPr/>
        <a:lstStyle/>
        <a:p>
          <a:endParaRPr lang="en-US"/>
        </a:p>
      </dgm:t>
    </dgm:pt>
    <dgm:pt modelId="{4D7FB948-8B1A-4E8D-B400-CA1B0831E246}" type="pres">
      <dgm:prSet presAssocID="{1F9A9893-838A-499D-B895-591FF8F1E011}" presName="sp" presStyleCnt="0"/>
      <dgm:spPr/>
    </dgm:pt>
    <dgm:pt modelId="{7D8A2A44-3955-4B7B-B910-CEE993DF2AF8}" type="pres">
      <dgm:prSet presAssocID="{CA741426-C2A0-4A11-917F-9D1F73A691EF}" presName="composite" presStyleCnt="0"/>
      <dgm:spPr/>
    </dgm:pt>
    <dgm:pt modelId="{697DC92D-3932-4658-AF03-7E9CAC7AACD6}" type="pres">
      <dgm:prSet presAssocID="{CA741426-C2A0-4A11-917F-9D1F73A691EF}" presName="parentText" presStyleLbl="alignNode1" presStyleIdx="2" presStyleCnt="3">
        <dgm:presLayoutVars>
          <dgm:chMax val="1"/>
          <dgm:bulletEnabled val="1"/>
        </dgm:presLayoutVars>
      </dgm:prSet>
      <dgm:spPr/>
      <dgm:t>
        <a:bodyPr/>
        <a:lstStyle/>
        <a:p>
          <a:endParaRPr lang="en-US"/>
        </a:p>
      </dgm:t>
    </dgm:pt>
    <dgm:pt modelId="{1A9923E9-1D3F-4E08-BF1F-17EDAD23C8D2}" type="pres">
      <dgm:prSet presAssocID="{CA741426-C2A0-4A11-917F-9D1F73A691EF}" presName="descendantText" presStyleLbl="alignAcc1" presStyleIdx="2" presStyleCnt="3">
        <dgm:presLayoutVars>
          <dgm:bulletEnabled val="1"/>
        </dgm:presLayoutVars>
      </dgm:prSet>
      <dgm:spPr/>
      <dgm:t>
        <a:bodyPr/>
        <a:lstStyle/>
        <a:p>
          <a:endParaRPr lang="en-US"/>
        </a:p>
      </dgm:t>
    </dgm:pt>
  </dgm:ptLst>
  <dgm:cxnLst>
    <dgm:cxn modelId="{E52775EB-1698-49F2-9BE1-AEF74EDA8DFA}" srcId="{CA741426-C2A0-4A11-917F-9D1F73A691EF}" destId="{72E662AA-9BD6-4AB7-BBDD-7902955B338E}" srcOrd="0" destOrd="0" parTransId="{839F79E6-9402-4B4E-A67B-2BEC55616FE7}" sibTransId="{DD0653C0-44E7-4EF5-88B2-70A3A7D02F36}"/>
    <dgm:cxn modelId="{90B53311-7B3C-4FA9-A7C6-94F8E20E0795}" type="presOf" srcId="{80BBB8CE-80C8-46EB-963F-3B79D2E136BA}" destId="{76FCC7DA-C781-4CEC-84B6-C8D0A8A1A72D}" srcOrd="0" destOrd="0" presId="urn:microsoft.com/office/officeart/2005/8/layout/chevron2"/>
    <dgm:cxn modelId="{B6AC2F5B-219D-4D84-ABA6-6187790DBDD7}" type="presOf" srcId="{23E75ED1-C65D-4DCD-8624-5ABB609899B5}" destId="{F572F5F7-269B-490C-9736-27A3B7EB4240}" srcOrd="0" destOrd="0" presId="urn:microsoft.com/office/officeart/2005/8/layout/chevron2"/>
    <dgm:cxn modelId="{6CE1FFDC-3D5A-4442-B0EC-94164128E1FF}" srcId="{80BBB8CE-80C8-46EB-963F-3B79D2E136BA}" destId="{9C8B6CBD-A79D-438B-A3F9-F88C7DD05723}" srcOrd="2" destOrd="0" parTransId="{67BF822C-53F5-4ECD-8083-807428E11654}" sibTransId="{32C346E0-D57A-42B7-909F-A3B51585E229}"/>
    <dgm:cxn modelId="{438040F2-6434-40D0-90C1-92B0D342278D}" srcId="{23E75ED1-C65D-4DCD-8624-5ABB609899B5}" destId="{F0BBAFAF-DD08-4FB3-B5F1-7895799A9700}" srcOrd="2" destOrd="0" parTransId="{D8F7A365-C2C3-4D4D-80D5-1B92AF5C02D2}" sibTransId="{AFF4D010-0A6A-4EC3-95E2-B0505A017AE5}"/>
    <dgm:cxn modelId="{D54597BA-8C4E-45A0-815F-A13189CB53D1}" srcId="{B733E5EB-1BEC-4A99-B633-CE92453CBDFE}" destId="{80BBB8CE-80C8-46EB-963F-3B79D2E136BA}" srcOrd="0" destOrd="0" parTransId="{CCB6866E-8182-4CA0-8D10-D4E6B412928D}" sibTransId="{8C705806-5A25-4136-BFB1-369AF1BF05DC}"/>
    <dgm:cxn modelId="{BA212260-49AC-4F94-9471-3BC52F5C9A02}" srcId="{23E75ED1-C65D-4DCD-8624-5ABB609899B5}" destId="{998EFA06-333B-4975-94C2-DA93AC5D5E27}" srcOrd="0" destOrd="0" parTransId="{CE569B8B-4FE1-4F13-AE7D-E4D25FA6FF75}" sibTransId="{DE71C64E-EE14-4B79-AD7E-FDC797A1A5AB}"/>
    <dgm:cxn modelId="{FFA5053E-27D8-4B5D-BF47-383C38E22FDA}" srcId="{B733E5EB-1BEC-4A99-B633-CE92453CBDFE}" destId="{CA741426-C2A0-4A11-917F-9D1F73A691EF}" srcOrd="2" destOrd="0" parTransId="{20F0C284-5A4C-40FC-B759-968637E849D2}" sibTransId="{68106825-3FCF-44CC-813C-876FB11F1A93}"/>
    <dgm:cxn modelId="{CEBC807D-583B-4C27-8D01-E56EC03BF399}" type="presOf" srcId="{9C8B6CBD-A79D-438B-A3F9-F88C7DD05723}" destId="{2C799ECB-88A3-4B65-A2E8-9B7F53EFE37B}" srcOrd="0" destOrd="2" presId="urn:microsoft.com/office/officeart/2005/8/layout/chevron2"/>
    <dgm:cxn modelId="{34818832-C502-4D90-9BA8-95AA8E6A9909}" type="presOf" srcId="{2E68CFCA-674D-4C0E-A7B0-07555086B43A}" destId="{2C799ECB-88A3-4B65-A2E8-9B7F53EFE37B}" srcOrd="0" destOrd="0" presId="urn:microsoft.com/office/officeart/2005/8/layout/chevron2"/>
    <dgm:cxn modelId="{A5C50800-C9B2-428D-81E4-A4D4D57EE130}" srcId="{80BBB8CE-80C8-46EB-963F-3B79D2E136BA}" destId="{2E68CFCA-674D-4C0E-A7B0-07555086B43A}" srcOrd="0" destOrd="0" parTransId="{B53621F1-7411-4A26-B2DB-B30F43BC831F}" sibTransId="{6FB56453-35FE-4F13-A9BD-BD31EC1FB8F8}"/>
    <dgm:cxn modelId="{1AD58DFE-1CB2-4DA7-BEA9-A700CB3C3F20}" type="presOf" srcId="{F0BBAFAF-DD08-4FB3-B5F1-7895799A9700}" destId="{536BEAAC-C07A-4F3F-A6A3-4A2F8BD732B4}" srcOrd="0" destOrd="2" presId="urn:microsoft.com/office/officeart/2005/8/layout/chevron2"/>
    <dgm:cxn modelId="{1F32357D-3E39-4DA2-AB6D-81A33E77F5BA}" type="presOf" srcId="{72E662AA-9BD6-4AB7-BBDD-7902955B338E}" destId="{1A9923E9-1D3F-4E08-BF1F-17EDAD23C8D2}" srcOrd="0" destOrd="0" presId="urn:microsoft.com/office/officeart/2005/8/layout/chevron2"/>
    <dgm:cxn modelId="{E6C4D7FE-DA8F-482C-8D03-D37C769634E0}" type="presOf" srcId="{998EFA06-333B-4975-94C2-DA93AC5D5E27}" destId="{536BEAAC-C07A-4F3F-A6A3-4A2F8BD732B4}" srcOrd="0" destOrd="0" presId="urn:microsoft.com/office/officeart/2005/8/layout/chevron2"/>
    <dgm:cxn modelId="{1FFFFADA-9826-4402-BF53-6141F8C68D2E}" type="presOf" srcId="{C0272506-8CC2-4661-88CB-F36E0C2256CA}" destId="{2C799ECB-88A3-4B65-A2E8-9B7F53EFE37B}" srcOrd="0" destOrd="1" presId="urn:microsoft.com/office/officeart/2005/8/layout/chevron2"/>
    <dgm:cxn modelId="{486D0C8E-0D71-4507-BC2D-F9271CD24C41}" srcId="{23E75ED1-C65D-4DCD-8624-5ABB609899B5}" destId="{78D56D6F-57F1-4F9D-B102-78018FBBFB5C}" srcOrd="1" destOrd="0" parTransId="{5115646A-C1E1-4A31-9700-6E6D90D36DCA}" sibTransId="{8605A825-57A2-4235-B74B-75F63DAA7AC5}"/>
    <dgm:cxn modelId="{F7219235-2116-4917-9699-E692E543D3AF}" srcId="{80BBB8CE-80C8-46EB-963F-3B79D2E136BA}" destId="{C0272506-8CC2-4661-88CB-F36E0C2256CA}" srcOrd="1" destOrd="0" parTransId="{E5C7A75C-E01A-4926-AA23-2B75855CD494}" sibTransId="{927C49E0-58F2-4502-8EE6-67373B84990E}"/>
    <dgm:cxn modelId="{8A33650D-FFFE-476E-9A66-F839960B5B1D}" type="presOf" srcId="{78D56D6F-57F1-4F9D-B102-78018FBBFB5C}" destId="{536BEAAC-C07A-4F3F-A6A3-4A2F8BD732B4}" srcOrd="0" destOrd="1" presId="urn:microsoft.com/office/officeart/2005/8/layout/chevron2"/>
    <dgm:cxn modelId="{C39F9ABF-EF13-4192-B9B8-08391FB4B7F1}" type="presOf" srcId="{B733E5EB-1BEC-4A99-B633-CE92453CBDFE}" destId="{A4614BDA-3837-43E9-A666-7DC1800E078F}" srcOrd="0" destOrd="0" presId="urn:microsoft.com/office/officeart/2005/8/layout/chevron2"/>
    <dgm:cxn modelId="{C0316A80-CA97-4761-87C1-F4CF9DA5DB24}" srcId="{B733E5EB-1BEC-4A99-B633-CE92453CBDFE}" destId="{23E75ED1-C65D-4DCD-8624-5ABB609899B5}" srcOrd="1" destOrd="0" parTransId="{2883130F-0910-4CC3-B4CD-F49A04332CDC}" sibTransId="{1F9A9893-838A-499D-B895-591FF8F1E011}"/>
    <dgm:cxn modelId="{C0BF23C1-4F8A-49E3-BED2-9E0AE2668202}" type="presOf" srcId="{CA741426-C2A0-4A11-917F-9D1F73A691EF}" destId="{697DC92D-3932-4658-AF03-7E9CAC7AACD6}" srcOrd="0" destOrd="0" presId="urn:microsoft.com/office/officeart/2005/8/layout/chevron2"/>
    <dgm:cxn modelId="{2CE0DD4E-C0A6-4160-B1C8-0C48463C0C10}" type="presParOf" srcId="{A4614BDA-3837-43E9-A666-7DC1800E078F}" destId="{F903781B-D365-4D2B-A444-4B81DC5EB5FF}" srcOrd="0" destOrd="0" presId="urn:microsoft.com/office/officeart/2005/8/layout/chevron2"/>
    <dgm:cxn modelId="{80AA708D-2244-4825-B88C-B748EBBF0726}" type="presParOf" srcId="{F903781B-D365-4D2B-A444-4B81DC5EB5FF}" destId="{76FCC7DA-C781-4CEC-84B6-C8D0A8A1A72D}" srcOrd="0" destOrd="0" presId="urn:microsoft.com/office/officeart/2005/8/layout/chevron2"/>
    <dgm:cxn modelId="{1C667A99-8F90-4AC3-871A-A714A2E5A392}" type="presParOf" srcId="{F903781B-D365-4D2B-A444-4B81DC5EB5FF}" destId="{2C799ECB-88A3-4B65-A2E8-9B7F53EFE37B}" srcOrd="1" destOrd="0" presId="urn:microsoft.com/office/officeart/2005/8/layout/chevron2"/>
    <dgm:cxn modelId="{FA0D3648-C166-4F6D-A663-6945D4298644}" type="presParOf" srcId="{A4614BDA-3837-43E9-A666-7DC1800E078F}" destId="{DA3579B4-BCD4-468D-9A48-E81741EE07C3}" srcOrd="1" destOrd="0" presId="urn:microsoft.com/office/officeart/2005/8/layout/chevron2"/>
    <dgm:cxn modelId="{C32BEF26-138A-4817-8B8F-DB4AAB647BA2}" type="presParOf" srcId="{A4614BDA-3837-43E9-A666-7DC1800E078F}" destId="{BE02F7A4-F510-4EED-ACAC-892775342560}" srcOrd="2" destOrd="0" presId="urn:microsoft.com/office/officeart/2005/8/layout/chevron2"/>
    <dgm:cxn modelId="{E65E1236-9931-4660-A055-2E9002A399C5}" type="presParOf" srcId="{BE02F7A4-F510-4EED-ACAC-892775342560}" destId="{F572F5F7-269B-490C-9736-27A3B7EB4240}" srcOrd="0" destOrd="0" presId="urn:microsoft.com/office/officeart/2005/8/layout/chevron2"/>
    <dgm:cxn modelId="{B30295E3-57F5-4812-A34E-8A96749FFD8D}" type="presParOf" srcId="{BE02F7A4-F510-4EED-ACAC-892775342560}" destId="{536BEAAC-C07A-4F3F-A6A3-4A2F8BD732B4}" srcOrd="1" destOrd="0" presId="urn:microsoft.com/office/officeart/2005/8/layout/chevron2"/>
    <dgm:cxn modelId="{44D2C9BD-C7A7-4F70-9D77-4A3C8FBE9FC5}" type="presParOf" srcId="{A4614BDA-3837-43E9-A666-7DC1800E078F}" destId="{4D7FB948-8B1A-4E8D-B400-CA1B0831E246}" srcOrd="3" destOrd="0" presId="urn:microsoft.com/office/officeart/2005/8/layout/chevron2"/>
    <dgm:cxn modelId="{24CB1242-4432-44E8-BC81-8F69005F447C}" type="presParOf" srcId="{A4614BDA-3837-43E9-A666-7DC1800E078F}" destId="{7D8A2A44-3955-4B7B-B910-CEE993DF2AF8}" srcOrd="4" destOrd="0" presId="urn:microsoft.com/office/officeart/2005/8/layout/chevron2"/>
    <dgm:cxn modelId="{D8225A7F-83A0-49D6-B0CA-C01A7B114BB6}" type="presParOf" srcId="{7D8A2A44-3955-4B7B-B910-CEE993DF2AF8}" destId="{697DC92D-3932-4658-AF03-7E9CAC7AACD6}" srcOrd="0" destOrd="0" presId="urn:microsoft.com/office/officeart/2005/8/layout/chevron2"/>
    <dgm:cxn modelId="{7AF38B11-54A9-4250-AA5D-36A3C4DA583F}" type="presParOf" srcId="{7D8A2A44-3955-4B7B-B910-CEE993DF2AF8}" destId="{1A9923E9-1D3F-4E08-BF1F-17EDAD23C8D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62F41-3FBC-43B6-A740-99BC5FEBD152}">
      <dsp:nvSpPr>
        <dsp:cNvPr id="0" name=""/>
        <dsp:cNvSpPr/>
      </dsp:nvSpPr>
      <dsp:spPr>
        <a:xfrm>
          <a:off x="0" y="0"/>
          <a:ext cx="7474281" cy="12438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latin typeface="Calibri" pitchFamily="34" charset="0"/>
            </a:rPr>
            <a:t>Early Recognition of sudden cardiac arrest (SCA)</a:t>
          </a:r>
          <a:endParaRPr lang="en-IN" sz="2200" b="1" kern="1200" dirty="0">
            <a:latin typeface="Calibri" pitchFamily="34" charset="0"/>
          </a:endParaRPr>
        </a:p>
        <a:p>
          <a:pPr marL="171450" lvl="1" indent="-171450" algn="l" defTabSz="755650" rtl="0">
            <a:lnSpc>
              <a:spcPct val="90000"/>
            </a:lnSpc>
            <a:spcBef>
              <a:spcPct val="0"/>
            </a:spcBef>
            <a:spcAft>
              <a:spcPct val="15000"/>
            </a:spcAft>
            <a:buChar char="••"/>
          </a:pPr>
          <a:r>
            <a:rPr lang="en-US" sz="1700" kern="1200" dirty="0" smtClean="0">
              <a:latin typeface="Calibri" pitchFamily="34" charset="0"/>
            </a:rPr>
            <a:t>Unresponsiveness- gently tap the patient and check for response</a:t>
          </a:r>
          <a:endParaRPr lang="en-IN" sz="1700" kern="1200" dirty="0">
            <a:latin typeface="Calibri" pitchFamily="34" charset="0"/>
          </a:endParaRPr>
        </a:p>
        <a:p>
          <a:pPr marL="171450" lvl="1" indent="-171450" algn="l" defTabSz="755650" rtl="0">
            <a:lnSpc>
              <a:spcPct val="90000"/>
            </a:lnSpc>
            <a:spcBef>
              <a:spcPct val="0"/>
            </a:spcBef>
            <a:spcAft>
              <a:spcPct val="15000"/>
            </a:spcAft>
            <a:buChar char="••"/>
          </a:pPr>
          <a:r>
            <a:rPr lang="en-US" sz="1700" kern="1200" dirty="0" smtClean="0">
              <a:latin typeface="Calibri" pitchFamily="34" charset="0"/>
            </a:rPr>
            <a:t>Breathing-lack of breathing or abnormal breathing (gasping)</a:t>
          </a:r>
          <a:endParaRPr lang="en-IN" sz="1700" kern="1200" dirty="0">
            <a:latin typeface="Calibri" pitchFamily="34" charset="0"/>
          </a:endParaRPr>
        </a:p>
      </dsp:txBody>
      <dsp:txXfrm>
        <a:off x="36431" y="36431"/>
        <a:ext cx="6132085" cy="1170972"/>
      </dsp:txXfrm>
    </dsp:sp>
    <dsp:sp modelId="{D77215A8-8BFF-4C39-9AC7-D4F6B6C3666C}">
      <dsp:nvSpPr>
        <dsp:cNvPr id="0" name=""/>
        <dsp:cNvSpPr/>
      </dsp:nvSpPr>
      <dsp:spPr>
        <a:xfrm>
          <a:off x="659495" y="1488716"/>
          <a:ext cx="7474281" cy="124383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latin typeface="Calibri" pitchFamily="34" charset="0"/>
            </a:rPr>
            <a:t>Activating Emergency Response System</a:t>
          </a:r>
          <a:endParaRPr lang="en-US" sz="2200" b="1" kern="1200" dirty="0">
            <a:latin typeface="Calibri" pitchFamily="34" charset="0"/>
          </a:endParaRPr>
        </a:p>
        <a:p>
          <a:pPr marL="171450" lvl="1" indent="-171450" algn="l" defTabSz="755650">
            <a:lnSpc>
              <a:spcPct val="90000"/>
            </a:lnSpc>
            <a:spcBef>
              <a:spcPct val="0"/>
            </a:spcBef>
            <a:spcAft>
              <a:spcPct val="15000"/>
            </a:spcAft>
            <a:buChar char="••"/>
          </a:pPr>
          <a:r>
            <a:rPr lang="en-US" sz="1700" kern="1200" dirty="0" smtClean="0">
              <a:latin typeface="Calibri" pitchFamily="34" charset="0"/>
            </a:rPr>
            <a:t>Call for help</a:t>
          </a:r>
        </a:p>
        <a:p>
          <a:pPr marL="171450" lvl="1" indent="-171450" algn="l" defTabSz="755650">
            <a:lnSpc>
              <a:spcPct val="90000"/>
            </a:lnSpc>
            <a:spcBef>
              <a:spcPct val="0"/>
            </a:spcBef>
            <a:spcAft>
              <a:spcPct val="15000"/>
            </a:spcAft>
            <a:buChar char="••"/>
          </a:pPr>
          <a:r>
            <a:rPr lang="en-US" sz="1700" kern="1200" dirty="0" smtClean="0">
              <a:latin typeface="Calibri" pitchFamily="34" charset="0"/>
            </a:rPr>
            <a:t>Arrange for defibrillator</a:t>
          </a:r>
          <a:endParaRPr lang="en-US" sz="1700" kern="1200" dirty="0">
            <a:latin typeface="Calibri" pitchFamily="34" charset="0"/>
          </a:endParaRPr>
        </a:p>
      </dsp:txBody>
      <dsp:txXfrm>
        <a:off x="695926" y="1525147"/>
        <a:ext cx="5933431" cy="1170972"/>
      </dsp:txXfrm>
    </dsp:sp>
    <dsp:sp modelId="{8E9EE853-0FFE-4951-91DD-7FD231B601B8}">
      <dsp:nvSpPr>
        <dsp:cNvPr id="0" name=""/>
        <dsp:cNvSpPr/>
      </dsp:nvSpPr>
      <dsp:spPr>
        <a:xfrm>
          <a:off x="1318990" y="2902281"/>
          <a:ext cx="7474281" cy="124383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latin typeface="Calibri" pitchFamily="34" charset="0"/>
            </a:rPr>
            <a:t>Check Pulse</a:t>
          </a:r>
          <a:endParaRPr lang="en-US" sz="2200" b="1" kern="1200" dirty="0">
            <a:latin typeface="Calibri" pitchFamily="34" charset="0"/>
          </a:endParaRPr>
        </a:p>
        <a:p>
          <a:pPr marL="171450" lvl="1" indent="-171450" algn="l" defTabSz="755650">
            <a:lnSpc>
              <a:spcPct val="90000"/>
            </a:lnSpc>
            <a:spcBef>
              <a:spcPct val="0"/>
            </a:spcBef>
            <a:spcAft>
              <a:spcPct val="15000"/>
            </a:spcAft>
            <a:buChar char="••"/>
          </a:pPr>
          <a:r>
            <a:rPr lang="en-US" sz="1700" kern="1200" smtClean="0">
              <a:latin typeface="Calibri" pitchFamily="34" charset="0"/>
            </a:rPr>
            <a:t>Central Pulse: Carotid or femoral</a:t>
          </a:r>
          <a:endParaRPr lang="en-US" sz="1700" kern="1200" dirty="0" smtClean="0">
            <a:latin typeface="Calibri" pitchFamily="34" charset="0"/>
          </a:endParaRPr>
        </a:p>
        <a:p>
          <a:pPr marL="171450" lvl="1" indent="-171450" algn="l" defTabSz="755650">
            <a:lnSpc>
              <a:spcPct val="90000"/>
            </a:lnSpc>
            <a:spcBef>
              <a:spcPct val="0"/>
            </a:spcBef>
            <a:spcAft>
              <a:spcPct val="15000"/>
            </a:spcAft>
            <a:buChar char="••"/>
          </a:pPr>
          <a:r>
            <a:rPr lang="en-US" sz="1700" kern="1200" dirty="0" smtClean="0">
              <a:latin typeface="Calibri" pitchFamily="34" charset="0"/>
            </a:rPr>
            <a:t>Pulse should be checked for not more than 10 seconds</a:t>
          </a:r>
          <a:endParaRPr lang="en-US" sz="1700" kern="1200" dirty="0">
            <a:latin typeface="Calibri" pitchFamily="34" charset="0"/>
          </a:endParaRPr>
        </a:p>
      </dsp:txBody>
      <dsp:txXfrm>
        <a:off x="1355421" y="2938712"/>
        <a:ext cx="5933431" cy="1170972"/>
      </dsp:txXfrm>
    </dsp:sp>
    <dsp:sp modelId="{41EDB949-3193-4CCF-BC1F-C0F83A919A45}">
      <dsp:nvSpPr>
        <dsp:cNvPr id="0" name=""/>
        <dsp:cNvSpPr/>
      </dsp:nvSpPr>
      <dsp:spPr>
        <a:xfrm>
          <a:off x="6665788" y="943241"/>
          <a:ext cx="808492" cy="808492"/>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IN" sz="3600" kern="1200"/>
        </a:p>
      </dsp:txBody>
      <dsp:txXfrm>
        <a:off x="6847699" y="943241"/>
        <a:ext cx="444670" cy="608390"/>
      </dsp:txXfrm>
    </dsp:sp>
    <dsp:sp modelId="{0F050488-EFDE-430B-963E-E85ED473B34A}">
      <dsp:nvSpPr>
        <dsp:cNvPr id="0" name=""/>
        <dsp:cNvSpPr/>
      </dsp:nvSpPr>
      <dsp:spPr>
        <a:xfrm>
          <a:off x="7325283" y="2386089"/>
          <a:ext cx="808492" cy="808492"/>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IN" sz="3600" kern="1200"/>
        </a:p>
      </dsp:txBody>
      <dsp:txXfrm>
        <a:off x="7507194" y="2386089"/>
        <a:ext cx="444670" cy="608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C0D3F-0C50-4DB8-B7B8-A1ECBFC9F607}">
      <dsp:nvSpPr>
        <dsp:cNvPr id="0" name=""/>
        <dsp:cNvSpPr/>
      </dsp:nvSpPr>
      <dsp:spPr>
        <a:xfrm rot="5400000">
          <a:off x="-358375" y="362185"/>
          <a:ext cx="2389172" cy="1672420"/>
        </a:xfrm>
        <a:prstGeom prst="chevron">
          <a:avLst/>
        </a:prstGeom>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latin typeface="Eras Bold ITC" pitchFamily="34" charset="0"/>
            </a:rPr>
            <a:t>Cardiac Pump Mechanism</a:t>
          </a:r>
          <a:endParaRPr lang="en-IN" sz="2000" kern="1200" dirty="0">
            <a:latin typeface="Eras Bold ITC" pitchFamily="34" charset="0"/>
          </a:endParaRPr>
        </a:p>
      </dsp:txBody>
      <dsp:txXfrm rot="-5400000">
        <a:off x="1" y="840019"/>
        <a:ext cx="1672420" cy="716752"/>
      </dsp:txXfrm>
    </dsp:sp>
    <dsp:sp modelId="{F4F018A8-FD8E-4DD3-A47B-0BD1D9E97A23}">
      <dsp:nvSpPr>
        <dsp:cNvPr id="0" name=""/>
        <dsp:cNvSpPr/>
      </dsp:nvSpPr>
      <dsp:spPr>
        <a:xfrm rot="5400000">
          <a:off x="4216323" y="-2540093"/>
          <a:ext cx="1553778" cy="6641584"/>
        </a:xfrm>
        <a:prstGeom prst="round2Same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rgbClr val="C00000"/>
              </a:solidFill>
              <a:latin typeface="Calibri" pitchFamily="34" charset="0"/>
            </a:rPr>
            <a:t>Blood is ejected as a direct result of compression of heart between sternum and vertebral column. </a:t>
          </a:r>
          <a:endParaRPr lang="en-IN" sz="2000" kern="1200" dirty="0">
            <a:solidFill>
              <a:srgbClr val="C00000"/>
            </a:solidFill>
            <a:latin typeface="Calibri" pitchFamily="34" charset="0"/>
          </a:endParaRPr>
        </a:p>
      </dsp:txBody>
      <dsp:txXfrm rot="-5400000">
        <a:off x="1672421" y="79658"/>
        <a:ext cx="6565735" cy="1402080"/>
      </dsp:txXfrm>
    </dsp:sp>
    <dsp:sp modelId="{5B9AACEF-0EAB-4695-A8C5-54D57C6AC067}">
      <dsp:nvSpPr>
        <dsp:cNvPr id="0" name=""/>
        <dsp:cNvSpPr/>
      </dsp:nvSpPr>
      <dsp:spPr>
        <a:xfrm rot="5400000">
          <a:off x="-358375" y="2467055"/>
          <a:ext cx="2389172" cy="1672420"/>
        </a:xfrm>
        <a:prstGeom prst="chevron">
          <a:avLst/>
        </a:prstGeom>
        <a:gradFill flip="none" rotWithShape="0">
          <a:gsLst>
            <a:gs pos="0">
              <a:srgbClr val="007E39">
                <a:shade val="30000"/>
                <a:satMod val="115000"/>
              </a:srgbClr>
            </a:gs>
            <a:gs pos="50000">
              <a:srgbClr val="007E39">
                <a:shade val="67500"/>
                <a:satMod val="115000"/>
              </a:srgbClr>
            </a:gs>
            <a:gs pos="100000">
              <a:srgbClr val="007E39">
                <a:shade val="100000"/>
                <a:satMod val="115000"/>
              </a:srgbClr>
            </a:gs>
          </a:gsLst>
          <a:lin ang="16200000" scaled="1"/>
          <a:tileRect/>
        </a:gradFill>
        <a:ln w="25400" cap="flat" cmpd="sng" algn="ctr">
          <a:solidFill>
            <a:srgbClr val="007E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latin typeface="Eras Bold ITC" pitchFamily="34" charset="0"/>
            </a:rPr>
            <a:t>Thoracic Pump Mechanism</a:t>
          </a:r>
          <a:endParaRPr lang="en-US" sz="2000" kern="1200" dirty="0">
            <a:latin typeface="Eras Bold ITC" pitchFamily="34" charset="0"/>
          </a:endParaRPr>
        </a:p>
      </dsp:txBody>
      <dsp:txXfrm rot="-5400000">
        <a:off x="1" y="2944889"/>
        <a:ext cx="1672420" cy="716752"/>
      </dsp:txXfrm>
    </dsp:sp>
    <dsp:sp modelId="{97F35192-2A07-4204-8F53-B98C99432DC4}">
      <dsp:nvSpPr>
        <dsp:cNvPr id="0" name=""/>
        <dsp:cNvSpPr/>
      </dsp:nvSpPr>
      <dsp:spPr>
        <a:xfrm rot="5400000">
          <a:off x="4216731" y="-435631"/>
          <a:ext cx="1552962" cy="6641584"/>
        </a:xfrm>
        <a:prstGeom prst="round2SameRect">
          <a:avLst/>
        </a:prstGeom>
        <a:solidFill>
          <a:schemeClr val="lt1">
            <a:alpha val="90000"/>
            <a:hueOff val="0"/>
            <a:satOff val="0"/>
            <a:lumOff val="0"/>
            <a:alphaOff val="0"/>
          </a:schemeClr>
        </a:solidFill>
        <a:ln w="25400" cap="flat" cmpd="sng" algn="ctr">
          <a:solidFill>
            <a:srgbClr val="007E39"/>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rgbClr val="007E39"/>
              </a:solidFill>
              <a:latin typeface="Calibri" pitchFamily="34" charset="0"/>
            </a:rPr>
            <a:t>Increasing </a:t>
          </a:r>
          <a:r>
            <a:rPr lang="en-US" sz="2000" kern="1200" dirty="0" err="1" smtClean="0">
              <a:solidFill>
                <a:srgbClr val="007E39"/>
              </a:solidFill>
              <a:latin typeface="Calibri" pitchFamily="34" charset="0"/>
            </a:rPr>
            <a:t>intrathoracic</a:t>
          </a:r>
          <a:r>
            <a:rPr lang="en-US" sz="2000" kern="1200" dirty="0" smtClean="0">
              <a:solidFill>
                <a:srgbClr val="007E39"/>
              </a:solidFill>
              <a:latin typeface="Calibri" pitchFamily="34" charset="0"/>
            </a:rPr>
            <a:t> pressure develops a peripheral </a:t>
          </a:r>
          <a:r>
            <a:rPr lang="en-US" sz="2000" kern="1200" dirty="0" err="1" smtClean="0">
              <a:solidFill>
                <a:srgbClr val="007E39"/>
              </a:solidFill>
              <a:latin typeface="Calibri" pitchFamily="34" charset="0"/>
            </a:rPr>
            <a:t>arteriovenous</a:t>
          </a:r>
          <a:r>
            <a:rPr lang="en-US" sz="2000" kern="1200" dirty="0" smtClean="0">
              <a:solidFill>
                <a:srgbClr val="007E39"/>
              </a:solidFill>
              <a:latin typeface="Calibri" pitchFamily="34" charset="0"/>
            </a:rPr>
            <a:t> pressure difference that permits blood to flow forward in </a:t>
          </a:r>
          <a:r>
            <a:rPr lang="en-US" sz="2000" kern="1200" dirty="0" err="1" smtClean="0">
              <a:solidFill>
                <a:srgbClr val="007E39"/>
              </a:solidFill>
              <a:latin typeface="Calibri" pitchFamily="34" charset="0"/>
            </a:rPr>
            <a:t>extrathoracic</a:t>
          </a:r>
          <a:r>
            <a:rPr lang="en-US" sz="2000" kern="1200" dirty="0" smtClean="0">
              <a:solidFill>
                <a:srgbClr val="007E39"/>
              </a:solidFill>
              <a:latin typeface="Calibri" pitchFamily="34" charset="0"/>
            </a:rPr>
            <a:t> vascular system. </a:t>
          </a:r>
          <a:endParaRPr lang="en-US" sz="2000" kern="1200" dirty="0">
            <a:solidFill>
              <a:srgbClr val="007E39"/>
            </a:solidFill>
            <a:latin typeface="Calibri" pitchFamily="34" charset="0"/>
          </a:endParaRPr>
        </a:p>
      </dsp:txBody>
      <dsp:txXfrm rot="-5400000">
        <a:off x="1672421" y="2184488"/>
        <a:ext cx="6565775" cy="1401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99FF0-4610-402F-AB61-1D62C4172D34}">
      <dsp:nvSpPr>
        <dsp:cNvPr id="0" name=""/>
        <dsp:cNvSpPr/>
      </dsp:nvSpPr>
      <dsp:spPr>
        <a:xfrm rot="16200000">
          <a:off x="-969411" y="973057"/>
          <a:ext cx="4346917" cy="2400802"/>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en-US" sz="2400" b="1" kern="1200" dirty="0" smtClean="0">
              <a:latin typeface="Calibri" pitchFamily="34" charset="0"/>
            </a:rPr>
            <a:t>PETCO2</a:t>
          </a:r>
        </a:p>
        <a:p>
          <a:pPr lvl="0" algn="ctr" defTabSz="1066800" rtl="0">
            <a:lnSpc>
              <a:spcPct val="90000"/>
            </a:lnSpc>
            <a:spcBef>
              <a:spcPct val="0"/>
            </a:spcBef>
            <a:spcAft>
              <a:spcPct val="35000"/>
            </a:spcAft>
          </a:pPr>
          <a:r>
            <a:rPr lang="en-US" sz="2400" kern="1200" dirty="0" smtClean="0">
              <a:latin typeface="Calibri" pitchFamily="34" charset="0"/>
            </a:rPr>
            <a:t>PETCO2 &gt;10mm Hg indicates good quality chest compressions</a:t>
          </a:r>
          <a:endParaRPr lang="en-IN" sz="2400" kern="1200" dirty="0">
            <a:latin typeface="Calibri" pitchFamily="34" charset="0"/>
          </a:endParaRPr>
        </a:p>
      </dsp:txBody>
      <dsp:txXfrm rot="5400000">
        <a:off x="3646" y="869383"/>
        <a:ext cx="2400802" cy="2608151"/>
      </dsp:txXfrm>
    </dsp:sp>
    <dsp:sp modelId="{300A2A35-1C20-4FFA-AA70-64CC5DED8A31}">
      <dsp:nvSpPr>
        <dsp:cNvPr id="0" name=""/>
        <dsp:cNvSpPr/>
      </dsp:nvSpPr>
      <dsp:spPr>
        <a:xfrm rot="16200000">
          <a:off x="4762645" y="629391"/>
          <a:ext cx="4346917" cy="3088133"/>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3300"/>
              </a:solidFill>
              <a:latin typeface="Calibri" pitchFamily="34" charset="0"/>
            </a:rPr>
            <a:t>Coronary Perfusion Pressure </a:t>
          </a:r>
        </a:p>
        <a:p>
          <a:pPr lvl="0" algn="ctr" defTabSz="800100" rtl="0">
            <a:lnSpc>
              <a:spcPct val="90000"/>
            </a:lnSpc>
            <a:spcBef>
              <a:spcPct val="0"/>
            </a:spcBef>
            <a:spcAft>
              <a:spcPct val="35000"/>
            </a:spcAft>
          </a:pPr>
          <a:r>
            <a:rPr lang="en-US" sz="1800" kern="1200" dirty="0" smtClean="0">
              <a:solidFill>
                <a:srgbClr val="003300"/>
              </a:solidFill>
              <a:latin typeface="Calibri" pitchFamily="34" charset="0"/>
            </a:rPr>
            <a:t>Difference between  Aortic Diastolic Pressure and the right </a:t>
          </a:r>
          <a:r>
            <a:rPr lang="en-US" sz="1800" kern="1200" dirty="0" err="1" smtClean="0">
              <a:solidFill>
                <a:srgbClr val="003300"/>
              </a:solidFill>
              <a:latin typeface="Calibri" pitchFamily="34" charset="0"/>
            </a:rPr>
            <a:t>atrial</a:t>
          </a:r>
          <a:r>
            <a:rPr lang="en-US" sz="1800" kern="1200" dirty="0" smtClean="0">
              <a:solidFill>
                <a:srgbClr val="003300"/>
              </a:solidFill>
              <a:latin typeface="Calibri" pitchFamily="34" charset="0"/>
            </a:rPr>
            <a:t> diastolic pressure. Arterial diastolic pressure in the radial, brachial or femoral artery is a good indicator of CPP. Arterial diastolic pressure of &gt;20mm hg is an indicator of adequate chest compressions.</a:t>
          </a:r>
          <a:endParaRPr lang="en-IN" sz="1800" kern="1200" dirty="0">
            <a:solidFill>
              <a:srgbClr val="003300"/>
            </a:solidFill>
            <a:latin typeface="Calibri" pitchFamily="34" charset="0"/>
          </a:endParaRPr>
        </a:p>
      </dsp:txBody>
      <dsp:txXfrm rot="5400000">
        <a:off x="5392037" y="869382"/>
        <a:ext cx="3088133" cy="2608151"/>
      </dsp:txXfrm>
    </dsp:sp>
    <dsp:sp modelId="{BA3DBBA8-AB5C-4BA3-A064-2645657E8D06}">
      <dsp:nvSpPr>
        <dsp:cNvPr id="0" name=""/>
        <dsp:cNvSpPr/>
      </dsp:nvSpPr>
      <dsp:spPr>
        <a:xfrm rot="16200000">
          <a:off x="1724206" y="874941"/>
          <a:ext cx="4346917" cy="2597034"/>
        </a:xfrm>
        <a:prstGeom prst="flowChartManualOperati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en-US" sz="2400" b="1" kern="1200" dirty="0" smtClean="0">
              <a:latin typeface="Calibri" pitchFamily="34" charset="0"/>
            </a:rPr>
            <a:t>Scvo2</a:t>
          </a:r>
        </a:p>
        <a:p>
          <a:pPr lvl="0" algn="ctr" defTabSz="1066800" rtl="0">
            <a:lnSpc>
              <a:spcPct val="90000"/>
            </a:lnSpc>
            <a:spcBef>
              <a:spcPct val="0"/>
            </a:spcBef>
            <a:spcAft>
              <a:spcPct val="35000"/>
            </a:spcAft>
          </a:pPr>
          <a:r>
            <a:rPr lang="en-US" sz="2400" kern="1200" dirty="0" smtClean="0">
              <a:latin typeface="Calibri" pitchFamily="34" charset="0"/>
            </a:rPr>
            <a:t>If Scvo2 &lt; 30% then attempts to improve the quality of CPR should be done</a:t>
          </a:r>
          <a:endParaRPr lang="en-US" sz="2400" kern="1200" dirty="0">
            <a:latin typeface="Calibri" pitchFamily="34" charset="0"/>
          </a:endParaRPr>
        </a:p>
      </dsp:txBody>
      <dsp:txXfrm rot="5400000">
        <a:off x="2599147" y="869383"/>
        <a:ext cx="2597034" cy="26081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80A6F-8947-4FB5-87A0-95480841C27C}">
      <dsp:nvSpPr>
        <dsp:cNvPr id="0" name=""/>
        <dsp:cNvSpPr/>
      </dsp:nvSpPr>
      <dsp:spPr>
        <a:xfrm>
          <a:off x="2943" y="275013"/>
          <a:ext cx="2857563" cy="114302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Calibri" pitchFamily="34" charset="0"/>
            </a:rPr>
            <a:t>Peripheral</a:t>
          </a:r>
          <a:endParaRPr lang="en-US" sz="2400" b="1" kern="1200" dirty="0">
            <a:latin typeface="Calibri" pitchFamily="34" charset="0"/>
          </a:endParaRPr>
        </a:p>
      </dsp:txBody>
      <dsp:txXfrm>
        <a:off x="574456" y="275013"/>
        <a:ext cx="1714538" cy="1143025"/>
      </dsp:txXfrm>
    </dsp:sp>
    <dsp:sp modelId="{7D48D7FD-2AD9-470C-BCFB-D5D47CD979E2}">
      <dsp:nvSpPr>
        <dsp:cNvPr id="0" name=""/>
        <dsp:cNvSpPr/>
      </dsp:nvSpPr>
      <dsp:spPr>
        <a:xfrm>
          <a:off x="2489024" y="372170"/>
          <a:ext cx="2371777" cy="948711"/>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b="0" kern="1200" dirty="0" smtClean="0">
              <a:latin typeface="Calibri" pitchFamily="34" charset="0"/>
            </a:rPr>
            <a:t>Preferred site as </a:t>
          </a:r>
          <a:r>
            <a:rPr lang="en-US" sz="1400" b="0" kern="1200" dirty="0" err="1" smtClean="0">
              <a:latin typeface="Calibri" pitchFamily="34" charset="0"/>
            </a:rPr>
            <a:t>cannulation</a:t>
          </a:r>
          <a:r>
            <a:rPr lang="en-US" sz="1400" b="0" kern="1200" dirty="0" smtClean="0">
              <a:latin typeface="Calibri" pitchFamily="34" charset="0"/>
            </a:rPr>
            <a:t> does not hinder CPR.</a:t>
          </a:r>
          <a:endParaRPr lang="en-IN" sz="1400" b="0" kern="1200" dirty="0">
            <a:latin typeface="Calibri" pitchFamily="34" charset="0"/>
          </a:endParaRPr>
        </a:p>
      </dsp:txBody>
      <dsp:txXfrm>
        <a:off x="2963380" y="372170"/>
        <a:ext cx="1423066" cy="948711"/>
      </dsp:txXfrm>
    </dsp:sp>
    <dsp:sp modelId="{B5F299B2-7983-4097-9675-2B0BB8D7219D}">
      <dsp:nvSpPr>
        <dsp:cNvPr id="0" name=""/>
        <dsp:cNvSpPr/>
      </dsp:nvSpPr>
      <dsp:spPr>
        <a:xfrm>
          <a:off x="4528753" y="372170"/>
          <a:ext cx="3487011" cy="948711"/>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kern="1200" dirty="0" smtClean="0">
              <a:latin typeface="Calibri" pitchFamily="34" charset="0"/>
            </a:rPr>
            <a:t>Drugs are given as bolus followed by 20 ml of intravenous fluid and extremity elevated for 10 to 20 seconds.</a:t>
          </a:r>
          <a:endParaRPr lang="en-IN" sz="1400" kern="1200" dirty="0">
            <a:latin typeface="Calibri" pitchFamily="34" charset="0"/>
          </a:endParaRPr>
        </a:p>
      </dsp:txBody>
      <dsp:txXfrm>
        <a:off x="5003109" y="372170"/>
        <a:ext cx="2538300" cy="948711"/>
      </dsp:txXfrm>
    </dsp:sp>
    <dsp:sp modelId="{629F6BD2-D8B0-4D33-9ADE-252C6448BA29}">
      <dsp:nvSpPr>
        <dsp:cNvPr id="0" name=""/>
        <dsp:cNvSpPr/>
      </dsp:nvSpPr>
      <dsp:spPr>
        <a:xfrm>
          <a:off x="2943" y="1578062"/>
          <a:ext cx="2857563" cy="114302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b="1" kern="1200" dirty="0" err="1" smtClean="0">
              <a:latin typeface="Calibri" pitchFamily="34" charset="0"/>
            </a:rPr>
            <a:t>Intraosseous</a:t>
          </a:r>
          <a:endParaRPr lang="en-US" sz="2400" b="1" kern="1200" dirty="0">
            <a:latin typeface="Calibri" pitchFamily="34" charset="0"/>
          </a:endParaRPr>
        </a:p>
      </dsp:txBody>
      <dsp:txXfrm>
        <a:off x="574456" y="1578062"/>
        <a:ext cx="1714538" cy="1143025"/>
      </dsp:txXfrm>
    </dsp:sp>
    <dsp:sp modelId="{4719D480-3EC6-48BD-98C0-7A7F905382AF}">
      <dsp:nvSpPr>
        <dsp:cNvPr id="0" name=""/>
        <dsp:cNvSpPr/>
      </dsp:nvSpPr>
      <dsp:spPr>
        <a:xfrm>
          <a:off x="2489024" y="1675219"/>
          <a:ext cx="3318899" cy="948711"/>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kern="1200" dirty="0" smtClean="0">
              <a:latin typeface="Calibri" pitchFamily="34" charset="0"/>
            </a:rPr>
            <a:t>Drug is delivered by puncturing the marrow cavity (usually in the sternum)</a:t>
          </a:r>
          <a:endParaRPr lang="en-IN" sz="1400" kern="1200" dirty="0">
            <a:latin typeface="Calibri" pitchFamily="34" charset="0"/>
          </a:endParaRPr>
        </a:p>
      </dsp:txBody>
      <dsp:txXfrm>
        <a:off x="2963380" y="1675219"/>
        <a:ext cx="2370188" cy="948711"/>
      </dsp:txXfrm>
    </dsp:sp>
    <dsp:sp modelId="{565C9E34-D386-4E3F-970D-FF22C2292348}">
      <dsp:nvSpPr>
        <dsp:cNvPr id="0" name=""/>
        <dsp:cNvSpPr/>
      </dsp:nvSpPr>
      <dsp:spPr>
        <a:xfrm>
          <a:off x="2943" y="2881111"/>
          <a:ext cx="2857563" cy="1143025"/>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b="1" kern="1200" dirty="0" err="1" smtClean="0">
              <a:latin typeface="Calibri" pitchFamily="34" charset="0"/>
            </a:rPr>
            <a:t>Endotracheal</a:t>
          </a:r>
          <a:endParaRPr lang="en-US" sz="2400" b="1" kern="1200" dirty="0">
            <a:latin typeface="Calibri" pitchFamily="34" charset="0"/>
          </a:endParaRPr>
        </a:p>
      </dsp:txBody>
      <dsp:txXfrm>
        <a:off x="574456" y="2881111"/>
        <a:ext cx="1714538" cy="1143025"/>
      </dsp:txXfrm>
    </dsp:sp>
    <dsp:sp modelId="{A7C99213-9E91-423E-B96B-F77C0624A564}">
      <dsp:nvSpPr>
        <dsp:cNvPr id="0" name=""/>
        <dsp:cNvSpPr/>
      </dsp:nvSpPr>
      <dsp:spPr>
        <a:xfrm>
          <a:off x="2489024" y="2978268"/>
          <a:ext cx="2587087" cy="948711"/>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kern="1200" dirty="0" smtClean="0">
              <a:latin typeface="Calibri" pitchFamily="34" charset="0"/>
            </a:rPr>
            <a:t>Atropine, Epinephrine, Vasopressin and </a:t>
          </a:r>
          <a:r>
            <a:rPr lang="en-US" sz="1400" kern="1200" dirty="0" err="1" smtClean="0">
              <a:latin typeface="Calibri" pitchFamily="34" charset="0"/>
            </a:rPr>
            <a:t>Lidocaine</a:t>
          </a:r>
          <a:r>
            <a:rPr lang="en-US" sz="1400" kern="1200" dirty="0" smtClean="0">
              <a:latin typeface="Calibri" pitchFamily="34" charset="0"/>
            </a:rPr>
            <a:t> can be given.</a:t>
          </a:r>
          <a:endParaRPr lang="en-IN" sz="1400" kern="1200" dirty="0">
            <a:latin typeface="Calibri" pitchFamily="34" charset="0"/>
          </a:endParaRPr>
        </a:p>
      </dsp:txBody>
      <dsp:txXfrm>
        <a:off x="2963380" y="2978268"/>
        <a:ext cx="1638376" cy="948711"/>
      </dsp:txXfrm>
    </dsp:sp>
    <dsp:sp modelId="{FED8086F-F5AD-44BC-84B2-AB8ED986D083}">
      <dsp:nvSpPr>
        <dsp:cNvPr id="0" name=""/>
        <dsp:cNvSpPr/>
      </dsp:nvSpPr>
      <dsp:spPr>
        <a:xfrm>
          <a:off x="4744063" y="2978268"/>
          <a:ext cx="2371777" cy="948711"/>
        </a:xfrm>
        <a:prstGeom prst="chevron">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kern="1200" dirty="0" smtClean="0">
              <a:latin typeface="Calibri" pitchFamily="34" charset="0"/>
            </a:rPr>
            <a:t>Dose should be 2 to 2.5 times the recommended intravenous dose</a:t>
          </a:r>
          <a:endParaRPr lang="en-IN" sz="1400" kern="1200" dirty="0">
            <a:latin typeface="Calibri" pitchFamily="34" charset="0"/>
          </a:endParaRPr>
        </a:p>
      </dsp:txBody>
      <dsp:txXfrm>
        <a:off x="5218419" y="2978268"/>
        <a:ext cx="1423066" cy="948711"/>
      </dsp:txXfrm>
    </dsp:sp>
    <dsp:sp modelId="{DE10A376-713E-4B10-AFE7-E7FBC1429CDA}">
      <dsp:nvSpPr>
        <dsp:cNvPr id="0" name=""/>
        <dsp:cNvSpPr/>
      </dsp:nvSpPr>
      <dsp:spPr>
        <a:xfrm>
          <a:off x="6783792" y="2978268"/>
          <a:ext cx="2371777" cy="948711"/>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US" sz="1500" kern="1200" dirty="0" smtClean="0">
              <a:latin typeface="Calibri" pitchFamily="34" charset="0"/>
            </a:rPr>
            <a:t>All drug should be diluted into 10 ml of water or isotonic saline.</a:t>
          </a:r>
          <a:endParaRPr lang="en-IN" sz="1500" kern="1200" dirty="0">
            <a:latin typeface="Calibri" pitchFamily="34" charset="0"/>
          </a:endParaRPr>
        </a:p>
      </dsp:txBody>
      <dsp:txXfrm>
        <a:off x="7258148" y="2978268"/>
        <a:ext cx="1423066" cy="9487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09DD7-5710-4946-B733-EFB48017BC8A}">
      <dsp:nvSpPr>
        <dsp:cNvPr id="0" name=""/>
        <dsp:cNvSpPr/>
      </dsp:nvSpPr>
      <dsp:spPr>
        <a:xfrm rot="5400000">
          <a:off x="-349273" y="352833"/>
          <a:ext cx="2328492" cy="1629944"/>
        </a:xfrm>
        <a:prstGeom prst="chevron">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latin typeface="Eras Demi ITC" pitchFamily="34" charset="0"/>
            </a:rPr>
            <a:t>Epinephrine</a:t>
          </a:r>
          <a:endParaRPr lang="en-IN" sz="2000" b="1" kern="1200" dirty="0">
            <a:solidFill>
              <a:schemeClr val="bg1"/>
            </a:solidFill>
            <a:latin typeface="Eras Demi ITC" pitchFamily="34" charset="0"/>
          </a:endParaRPr>
        </a:p>
      </dsp:txBody>
      <dsp:txXfrm rot="-5400000">
        <a:off x="1" y="818531"/>
        <a:ext cx="1629944" cy="698548"/>
      </dsp:txXfrm>
    </dsp:sp>
    <dsp:sp modelId="{037B29F7-FC76-4096-985A-4B9B8F65C98A}">
      <dsp:nvSpPr>
        <dsp:cNvPr id="0" name=""/>
        <dsp:cNvSpPr/>
      </dsp:nvSpPr>
      <dsp:spPr>
        <a:xfrm rot="5400000">
          <a:off x="4461400" y="-2827896"/>
          <a:ext cx="1513520" cy="717643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solidFill>
                <a:srgbClr val="C00000"/>
              </a:solidFill>
              <a:latin typeface="Calibri" pitchFamily="34" charset="0"/>
            </a:rPr>
            <a:t>It is a b receptor agonist in low doses and an a receptor agonist in high doses.</a:t>
          </a:r>
          <a:endParaRPr lang="en-IN" sz="1600" kern="1200" dirty="0">
            <a:solidFill>
              <a:srgbClr val="C00000"/>
            </a:solidFill>
            <a:latin typeface="Calibri" pitchFamily="34" charset="0"/>
          </a:endParaRPr>
        </a:p>
        <a:p>
          <a:pPr marL="171450" lvl="1" indent="-171450" algn="l" defTabSz="711200" rtl="0">
            <a:lnSpc>
              <a:spcPct val="90000"/>
            </a:lnSpc>
            <a:spcBef>
              <a:spcPct val="0"/>
            </a:spcBef>
            <a:spcAft>
              <a:spcPct val="15000"/>
            </a:spcAft>
            <a:buChar char="••"/>
          </a:pPr>
          <a:r>
            <a:rPr lang="en-IN" sz="1600" kern="1200" dirty="0" smtClean="0">
              <a:solidFill>
                <a:srgbClr val="C00000"/>
              </a:solidFill>
              <a:latin typeface="Calibri" pitchFamily="34" charset="0"/>
            </a:rPr>
            <a:t>Beneficial during cardiac arrest mainly because of it’s a receptor properties</a:t>
          </a:r>
          <a:endParaRPr lang="en-IN" sz="1600" kern="1200" dirty="0">
            <a:solidFill>
              <a:srgbClr val="C00000"/>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C00000"/>
              </a:solidFill>
              <a:latin typeface="Calibri" pitchFamily="34" charset="0"/>
            </a:rPr>
            <a:t>It increases myocardial oxygen consumption by increasing heart rate and </a:t>
          </a:r>
          <a:r>
            <a:rPr lang="en-US" sz="1600" kern="1200" dirty="0" err="1" smtClean="0">
              <a:solidFill>
                <a:srgbClr val="C00000"/>
              </a:solidFill>
              <a:latin typeface="Calibri" pitchFamily="34" charset="0"/>
            </a:rPr>
            <a:t>afterload</a:t>
          </a:r>
          <a:r>
            <a:rPr lang="en-US" sz="1600" kern="1200" dirty="0" smtClean="0">
              <a:solidFill>
                <a:srgbClr val="C00000"/>
              </a:solidFill>
              <a:latin typeface="Calibri" pitchFamily="34" charset="0"/>
            </a:rPr>
            <a:t>.</a:t>
          </a:r>
          <a:endParaRPr lang="en-IN" sz="1600" kern="1200" dirty="0">
            <a:solidFill>
              <a:srgbClr val="C00000"/>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C00000"/>
              </a:solidFill>
              <a:latin typeface="Calibri" pitchFamily="34" charset="0"/>
            </a:rPr>
            <a:t>Dose: 1 mg every 3-5 minutes in adults. </a:t>
          </a:r>
          <a:endParaRPr lang="en-IN" sz="1600" kern="1200" dirty="0">
            <a:solidFill>
              <a:srgbClr val="C00000"/>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C00000"/>
              </a:solidFill>
              <a:latin typeface="Calibri" pitchFamily="34" charset="0"/>
            </a:rPr>
            <a:t>Can be given </a:t>
          </a:r>
          <a:r>
            <a:rPr lang="en-US" sz="1600" kern="1200" dirty="0" err="1" smtClean="0">
              <a:solidFill>
                <a:srgbClr val="C00000"/>
              </a:solidFill>
              <a:latin typeface="Calibri" pitchFamily="34" charset="0"/>
            </a:rPr>
            <a:t>endotracheally</a:t>
          </a:r>
          <a:r>
            <a:rPr lang="en-US" sz="1600" kern="1200" dirty="0" smtClean="0">
              <a:solidFill>
                <a:srgbClr val="C00000"/>
              </a:solidFill>
              <a:latin typeface="Calibri" pitchFamily="34" charset="0"/>
            </a:rPr>
            <a:t>.</a:t>
          </a:r>
          <a:endParaRPr lang="en-US" sz="1600" kern="1200" dirty="0">
            <a:solidFill>
              <a:srgbClr val="C00000"/>
            </a:solidFill>
            <a:latin typeface="Calibri" pitchFamily="34" charset="0"/>
          </a:endParaRPr>
        </a:p>
      </dsp:txBody>
      <dsp:txXfrm rot="-5400000">
        <a:off x="1629945" y="77443"/>
        <a:ext cx="7102547" cy="1365752"/>
      </dsp:txXfrm>
    </dsp:sp>
    <dsp:sp modelId="{587D441F-B385-4790-A665-8057F0ABFF0B}">
      <dsp:nvSpPr>
        <dsp:cNvPr id="0" name=""/>
        <dsp:cNvSpPr/>
      </dsp:nvSpPr>
      <dsp:spPr>
        <a:xfrm rot="5400000">
          <a:off x="-349273" y="2396501"/>
          <a:ext cx="2328492" cy="1629944"/>
        </a:xfrm>
        <a:prstGeom prst="chevron">
          <a:avLst/>
        </a:prstGeom>
        <a:gradFill flip="none" rotWithShape="0">
          <a:gsLst>
            <a:gs pos="0">
              <a:srgbClr val="007E39">
                <a:shade val="30000"/>
                <a:satMod val="115000"/>
              </a:srgbClr>
            </a:gs>
            <a:gs pos="50000">
              <a:srgbClr val="007E39">
                <a:shade val="67500"/>
                <a:satMod val="115000"/>
              </a:srgbClr>
            </a:gs>
            <a:gs pos="100000">
              <a:srgbClr val="007E39">
                <a:shade val="100000"/>
                <a:satMod val="115000"/>
              </a:srgbClr>
            </a:gs>
          </a:gsLst>
          <a:lin ang="5400000" scaled="1"/>
          <a:tileRect/>
        </a:gradFill>
        <a:ln w="25400" cap="flat" cmpd="sng" algn="ctr">
          <a:solidFill>
            <a:srgbClr val="007E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latin typeface="Eras Demi ITC" pitchFamily="34" charset="0"/>
            </a:rPr>
            <a:t>Vasopressin</a:t>
          </a:r>
          <a:endParaRPr lang="en-IN" sz="2000" b="1" kern="1200" dirty="0">
            <a:latin typeface="Eras Demi ITC" pitchFamily="34" charset="0"/>
          </a:endParaRPr>
        </a:p>
      </dsp:txBody>
      <dsp:txXfrm rot="-5400000">
        <a:off x="1" y="2862199"/>
        <a:ext cx="1629944" cy="698548"/>
      </dsp:txXfrm>
    </dsp:sp>
    <dsp:sp modelId="{15CC25F8-93C4-4018-8FFA-C55D6E6A1224}">
      <dsp:nvSpPr>
        <dsp:cNvPr id="0" name=""/>
        <dsp:cNvSpPr/>
      </dsp:nvSpPr>
      <dsp:spPr>
        <a:xfrm rot="5400000">
          <a:off x="4461400" y="-784228"/>
          <a:ext cx="1513520" cy="7176431"/>
        </a:xfrm>
        <a:prstGeom prst="round2SameRect">
          <a:avLst/>
        </a:prstGeom>
        <a:solidFill>
          <a:schemeClr val="lt1">
            <a:alpha val="90000"/>
            <a:hueOff val="0"/>
            <a:satOff val="0"/>
            <a:lumOff val="0"/>
            <a:alphaOff val="0"/>
          </a:schemeClr>
        </a:solidFill>
        <a:ln w="25400" cap="flat" cmpd="sng" algn="ctr">
          <a:solidFill>
            <a:srgbClr val="007E39"/>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solidFill>
                <a:srgbClr val="007E39"/>
              </a:solidFill>
              <a:latin typeface="Calibri" pitchFamily="34" charset="0"/>
            </a:rPr>
            <a:t>It is a non adrenergic vasoconstrictor that acts by direct stimulation of smooth muscle vasopressin 1 receptors leading to intense vasoconstriction of vasculature of skin, skeletal muscles, intestines and fat.</a:t>
          </a:r>
          <a:endParaRPr lang="en-IN" sz="1600" kern="1200" dirty="0">
            <a:solidFill>
              <a:srgbClr val="007E39"/>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007E39"/>
              </a:solidFill>
              <a:latin typeface="Calibri" pitchFamily="34" charset="0"/>
            </a:rPr>
            <a:t>It also selectively </a:t>
          </a:r>
          <a:r>
            <a:rPr lang="en-US" sz="1600" kern="1200" dirty="0" err="1" smtClean="0">
              <a:solidFill>
                <a:srgbClr val="007E39"/>
              </a:solidFill>
              <a:latin typeface="Calibri" pitchFamily="34" charset="0"/>
            </a:rPr>
            <a:t>vasodilates</a:t>
          </a:r>
          <a:r>
            <a:rPr lang="en-US" sz="1600" kern="1200" dirty="0" smtClean="0">
              <a:solidFill>
                <a:srgbClr val="007E39"/>
              </a:solidFill>
              <a:latin typeface="Calibri" pitchFamily="34" charset="0"/>
            </a:rPr>
            <a:t> cerebral, coronary and pulmonary vascular beds.</a:t>
          </a:r>
          <a:endParaRPr lang="en-IN" sz="1600" kern="1200" dirty="0">
            <a:solidFill>
              <a:srgbClr val="007E39"/>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007E39"/>
              </a:solidFill>
              <a:latin typeface="Calibri" pitchFamily="34" charset="0"/>
            </a:rPr>
            <a:t>Half life of 10-20 minutes</a:t>
          </a:r>
          <a:endParaRPr lang="en-IN" sz="1600" kern="1200" dirty="0">
            <a:solidFill>
              <a:srgbClr val="007E39"/>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007E39"/>
              </a:solidFill>
              <a:latin typeface="Calibri" pitchFamily="34" charset="0"/>
            </a:rPr>
            <a:t>Dose: 40 units bolus intravenously. To replace 1</a:t>
          </a:r>
          <a:r>
            <a:rPr lang="en-US" sz="1600" kern="1200" baseline="30000" dirty="0" smtClean="0">
              <a:solidFill>
                <a:srgbClr val="007E39"/>
              </a:solidFill>
              <a:latin typeface="Calibri" pitchFamily="34" charset="0"/>
            </a:rPr>
            <a:t>st</a:t>
          </a:r>
          <a:r>
            <a:rPr lang="en-US" sz="1600" kern="1200" dirty="0" smtClean="0">
              <a:solidFill>
                <a:srgbClr val="007E39"/>
              </a:solidFill>
              <a:latin typeface="Calibri" pitchFamily="34" charset="0"/>
            </a:rPr>
            <a:t> or 2</a:t>
          </a:r>
          <a:r>
            <a:rPr lang="en-US" sz="1600" kern="1200" baseline="30000" dirty="0" smtClean="0">
              <a:solidFill>
                <a:srgbClr val="007E39"/>
              </a:solidFill>
              <a:latin typeface="Calibri" pitchFamily="34" charset="0"/>
            </a:rPr>
            <a:t>nd</a:t>
          </a:r>
          <a:r>
            <a:rPr lang="en-US" sz="1600" kern="1200" dirty="0" smtClean="0">
              <a:solidFill>
                <a:srgbClr val="007E39"/>
              </a:solidFill>
              <a:latin typeface="Calibri" pitchFamily="34" charset="0"/>
            </a:rPr>
            <a:t> dose of epinephrine </a:t>
          </a:r>
          <a:endParaRPr lang="en-IN" sz="1600" kern="1200" dirty="0">
            <a:solidFill>
              <a:srgbClr val="007E39"/>
            </a:solidFill>
            <a:latin typeface="Calibri" pitchFamily="34" charset="0"/>
          </a:endParaRPr>
        </a:p>
      </dsp:txBody>
      <dsp:txXfrm rot="-5400000">
        <a:off x="1629945" y="2121111"/>
        <a:ext cx="7102547" cy="13657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084EB-EAA9-4B0D-B41C-B3516CEB2B00}">
      <dsp:nvSpPr>
        <dsp:cNvPr id="0" name=""/>
        <dsp:cNvSpPr/>
      </dsp:nvSpPr>
      <dsp:spPr>
        <a:xfrm rot="5400000">
          <a:off x="-247943" y="251446"/>
          <a:ext cx="1652957" cy="1157070"/>
        </a:xfrm>
        <a:prstGeom prst="chevron">
          <a:avLst/>
        </a:prstGeom>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lin ang="16200000" scaled="1"/>
          <a:tileRect/>
        </a:gra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b="1" kern="1200" dirty="0" err="1" smtClean="0">
              <a:solidFill>
                <a:srgbClr val="002060"/>
              </a:solidFill>
              <a:latin typeface="Calibri" pitchFamily="34" charset="0"/>
            </a:rPr>
            <a:t>Amiodarone</a:t>
          </a:r>
          <a:endParaRPr lang="en-US" sz="1700" b="1" kern="1200" dirty="0">
            <a:solidFill>
              <a:srgbClr val="002060"/>
            </a:solidFill>
            <a:latin typeface="Calibri" pitchFamily="34" charset="0"/>
          </a:endParaRPr>
        </a:p>
      </dsp:txBody>
      <dsp:txXfrm rot="-5400000">
        <a:off x="1" y="582037"/>
        <a:ext cx="1157070" cy="495887"/>
      </dsp:txXfrm>
    </dsp:sp>
    <dsp:sp modelId="{B8B6B6A6-0830-4B7C-9DF9-622B7881A493}">
      <dsp:nvSpPr>
        <dsp:cNvPr id="0" name=""/>
        <dsp:cNvSpPr/>
      </dsp:nvSpPr>
      <dsp:spPr>
        <a:xfrm rot="5400000">
          <a:off x="4268665" y="-3108093"/>
          <a:ext cx="1074422" cy="729761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solidFill>
                <a:srgbClr val="002060"/>
              </a:solidFill>
              <a:latin typeface="Calibri" pitchFamily="34" charset="0"/>
            </a:rPr>
            <a:t>Prolongs </a:t>
          </a:r>
          <a:r>
            <a:rPr lang="en-US" sz="1600" kern="1200" dirty="0" err="1" smtClean="0">
              <a:solidFill>
                <a:srgbClr val="002060"/>
              </a:solidFill>
              <a:latin typeface="Calibri" pitchFamily="34" charset="0"/>
            </a:rPr>
            <a:t>repolarization</a:t>
          </a:r>
          <a:r>
            <a:rPr lang="en-US" sz="1600" kern="1200" dirty="0" smtClean="0">
              <a:solidFill>
                <a:srgbClr val="002060"/>
              </a:solidFill>
              <a:latin typeface="Calibri" pitchFamily="34" charset="0"/>
            </a:rPr>
            <a:t> and refractoriness in the </a:t>
          </a:r>
          <a:r>
            <a:rPr lang="en-US" sz="1600" kern="1200" dirty="0" err="1" smtClean="0">
              <a:solidFill>
                <a:srgbClr val="002060"/>
              </a:solidFill>
              <a:latin typeface="Calibri" pitchFamily="34" charset="0"/>
            </a:rPr>
            <a:t>sino-atrial</a:t>
          </a:r>
          <a:r>
            <a:rPr lang="en-US" sz="1600" kern="1200" dirty="0" smtClean="0">
              <a:solidFill>
                <a:srgbClr val="002060"/>
              </a:solidFill>
              <a:latin typeface="Calibri" pitchFamily="34" charset="0"/>
            </a:rPr>
            <a:t> node, </a:t>
          </a:r>
          <a:r>
            <a:rPr lang="en-US" sz="1600" kern="1200" dirty="0" err="1" smtClean="0">
              <a:solidFill>
                <a:srgbClr val="002060"/>
              </a:solidFill>
              <a:latin typeface="Calibri" pitchFamily="34" charset="0"/>
            </a:rPr>
            <a:t>atrial</a:t>
          </a:r>
          <a:r>
            <a:rPr lang="en-US" sz="1600" kern="1200" dirty="0" smtClean="0">
              <a:solidFill>
                <a:srgbClr val="002060"/>
              </a:solidFill>
              <a:latin typeface="Calibri" pitchFamily="34" charset="0"/>
            </a:rPr>
            <a:t> and myocardium, AV node and His-Purkinje cardiac conduction system.</a:t>
          </a:r>
          <a:endParaRPr lang="en-IN" sz="1600" kern="1200" dirty="0">
            <a:solidFill>
              <a:srgbClr val="002060"/>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002060"/>
              </a:solidFill>
              <a:latin typeface="Calibri" pitchFamily="34" charset="0"/>
            </a:rPr>
            <a:t>Dose: 300 mg IV rapid infusion diluted in 20-30 ml of saline followed by second dose of 150 mg if needed.</a:t>
          </a:r>
          <a:endParaRPr lang="en-US" sz="1600" kern="1200" dirty="0">
            <a:solidFill>
              <a:srgbClr val="002060"/>
            </a:solidFill>
            <a:latin typeface="Calibri" pitchFamily="34" charset="0"/>
          </a:endParaRPr>
        </a:p>
      </dsp:txBody>
      <dsp:txXfrm rot="-5400000">
        <a:off x="1157070" y="55951"/>
        <a:ext cx="7245164" cy="969524"/>
      </dsp:txXfrm>
    </dsp:sp>
    <dsp:sp modelId="{EE11EFCA-BCD5-4F99-9548-34C464A7994D}">
      <dsp:nvSpPr>
        <dsp:cNvPr id="0" name=""/>
        <dsp:cNvSpPr/>
      </dsp:nvSpPr>
      <dsp:spPr>
        <a:xfrm rot="5400000">
          <a:off x="-247943" y="1711036"/>
          <a:ext cx="1652957" cy="1157070"/>
        </a:xfrm>
        <a:prstGeom prst="chevron">
          <a:avLst/>
        </a:prstGeom>
        <a:gradFill flip="none" rotWithShape="0">
          <a:gsLst>
            <a:gs pos="0">
              <a:schemeClr val="accent5">
                <a:hueOff val="-4966938"/>
                <a:satOff val="19906"/>
                <a:lumOff val="4314"/>
                <a:tint val="66000"/>
                <a:satMod val="160000"/>
              </a:schemeClr>
            </a:gs>
            <a:gs pos="50000">
              <a:schemeClr val="accent5">
                <a:hueOff val="-4966938"/>
                <a:satOff val="19906"/>
                <a:lumOff val="4314"/>
                <a:tint val="44500"/>
                <a:satMod val="160000"/>
              </a:schemeClr>
            </a:gs>
            <a:gs pos="100000">
              <a:schemeClr val="accent5">
                <a:hueOff val="-4966938"/>
                <a:satOff val="19906"/>
                <a:lumOff val="4314"/>
                <a:tint val="23500"/>
                <a:satMod val="160000"/>
              </a:schemeClr>
            </a:gs>
          </a:gsLst>
          <a:lin ang="16200000" scaled="1"/>
          <a:tileRect/>
        </a:gra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b="1" kern="1200" dirty="0" err="1" smtClean="0">
              <a:solidFill>
                <a:srgbClr val="003300"/>
              </a:solidFill>
              <a:latin typeface="Calibri" pitchFamily="34" charset="0"/>
            </a:rPr>
            <a:t>Lidocaine</a:t>
          </a:r>
          <a:endParaRPr lang="en-US" sz="1700" b="1" kern="1200" dirty="0">
            <a:solidFill>
              <a:srgbClr val="003300"/>
            </a:solidFill>
            <a:latin typeface="Calibri" pitchFamily="34" charset="0"/>
          </a:endParaRPr>
        </a:p>
      </dsp:txBody>
      <dsp:txXfrm rot="-5400000">
        <a:off x="1" y="2041627"/>
        <a:ext cx="1157070" cy="495887"/>
      </dsp:txXfrm>
    </dsp:sp>
    <dsp:sp modelId="{ACCAFAB2-1C04-4D26-B933-FBDB0AD88AFD}">
      <dsp:nvSpPr>
        <dsp:cNvPr id="0" name=""/>
        <dsp:cNvSpPr/>
      </dsp:nvSpPr>
      <dsp:spPr>
        <a:xfrm rot="5400000">
          <a:off x="4268665" y="-1648502"/>
          <a:ext cx="1074422" cy="7297613"/>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solidFill>
                <a:srgbClr val="003300"/>
              </a:solidFill>
              <a:latin typeface="Calibri" pitchFamily="34" charset="0"/>
            </a:rPr>
            <a:t>VT that has not responded to defibrillation.</a:t>
          </a:r>
          <a:endParaRPr lang="en-IN" sz="1600" kern="1200" dirty="0">
            <a:solidFill>
              <a:srgbClr val="003300"/>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003300"/>
              </a:solidFill>
              <a:latin typeface="Calibri" pitchFamily="34" charset="0"/>
            </a:rPr>
            <a:t>May be considered if </a:t>
          </a:r>
          <a:r>
            <a:rPr lang="en-US" sz="1600" kern="1200" dirty="0" err="1" smtClean="0">
              <a:solidFill>
                <a:srgbClr val="003300"/>
              </a:solidFill>
              <a:latin typeface="Calibri" pitchFamily="34" charset="0"/>
            </a:rPr>
            <a:t>amiodarone</a:t>
          </a:r>
          <a:r>
            <a:rPr lang="en-US" sz="1600" kern="1200" dirty="0" smtClean="0">
              <a:solidFill>
                <a:srgbClr val="003300"/>
              </a:solidFill>
              <a:latin typeface="Calibri" pitchFamily="34" charset="0"/>
            </a:rPr>
            <a:t> is not available.</a:t>
          </a:r>
          <a:endParaRPr lang="en-US" sz="1600" kern="1200" dirty="0">
            <a:solidFill>
              <a:srgbClr val="003300"/>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003300"/>
              </a:solidFill>
              <a:latin typeface="Calibri" pitchFamily="34" charset="0"/>
            </a:rPr>
            <a:t>Dose: 1-1.5 mg/kg initial dose followed by 0.5 to 0.75 mg/kg every 5 to 10 minutes if needed. Maximum of 3 doses or 3mg/kg.</a:t>
          </a:r>
          <a:endParaRPr lang="en-IN" sz="1600" kern="1200" dirty="0">
            <a:solidFill>
              <a:srgbClr val="003300"/>
            </a:solidFill>
            <a:latin typeface="Calibri" pitchFamily="34" charset="0"/>
          </a:endParaRPr>
        </a:p>
      </dsp:txBody>
      <dsp:txXfrm rot="-5400000">
        <a:off x="1157070" y="1515542"/>
        <a:ext cx="7245164" cy="969524"/>
      </dsp:txXfrm>
    </dsp:sp>
    <dsp:sp modelId="{EA7CE618-2B8C-43C7-B7F3-70A6EFAA2A92}">
      <dsp:nvSpPr>
        <dsp:cNvPr id="0" name=""/>
        <dsp:cNvSpPr/>
      </dsp:nvSpPr>
      <dsp:spPr>
        <a:xfrm rot="5400000">
          <a:off x="-247943" y="3170626"/>
          <a:ext cx="1652957" cy="1157070"/>
        </a:xfrm>
        <a:prstGeom prst="chevron">
          <a:avLst/>
        </a:prstGeom>
        <a:gradFill flip="none" rotWithShape="0">
          <a:gsLst>
            <a:gs pos="0">
              <a:schemeClr val="accent5">
                <a:hueOff val="-9933876"/>
                <a:satOff val="39811"/>
                <a:lumOff val="8628"/>
                <a:tint val="66000"/>
                <a:satMod val="160000"/>
              </a:schemeClr>
            </a:gs>
            <a:gs pos="50000">
              <a:schemeClr val="accent5">
                <a:hueOff val="-9933876"/>
                <a:satOff val="39811"/>
                <a:lumOff val="8628"/>
                <a:tint val="44500"/>
                <a:satMod val="160000"/>
              </a:schemeClr>
            </a:gs>
            <a:gs pos="100000">
              <a:schemeClr val="accent5">
                <a:hueOff val="-9933876"/>
                <a:satOff val="39811"/>
                <a:lumOff val="8628"/>
                <a:tint val="23500"/>
                <a:satMod val="160000"/>
              </a:schemeClr>
            </a:gs>
          </a:gsLst>
          <a:lin ang="16200000" scaled="1"/>
          <a:tileRect/>
        </a:gra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b="1" kern="1200" dirty="0" smtClean="0">
              <a:solidFill>
                <a:srgbClr val="C00000"/>
              </a:solidFill>
              <a:latin typeface="Calibri" pitchFamily="34" charset="0"/>
            </a:rPr>
            <a:t>Magnesium</a:t>
          </a:r>
          <a:endParaRPr lang="en-IN" sz="1700" b="1" kern="1200" dirty="0">
            <a:solidFill>
              <a:srgbClr val="C00000"/>
            </a:solidFill>
            <a:latin typeface="Calibri" pitchFamily="34" charset="0"/>
          </a:endParaRPr>
        </a:p>
      </dsp:txBody>
      <dsp:txXfrm rot="-5400000">
        <a:off x="1" y="3501217"/>
        <a:ext cx="1157070" cy="495887"/>
      </dsp:txXfrm>
    </dsp:sp>
    <dsp:sp modelId="{FFA0A093-43A3-4AA6-879C-07D706317FA5}">
      <dsp:nvSpPr>
        <dsp:cNvPr id="0" name=""/>
        <dsp:cNvSpPr/>
      </dsp:nvSpPr>
      <dsp:spPr>
        <a:xfrm rot="5400000">
          <a:off x="4268665" y="-188912"/>
          <a:ext cx="1074422" cy="7297613"/>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solidFill>
                <a:srgbClr val="C00000"/>
              </a:solidFill>
              <a:latin typeface="Calibri" pitchFamily="34" charset="0"/>
            </a:rPr>
            <a:t>Effective in terminating polymorphic VT or </a:t>
          </a:r>
          <a:r>
            <a:rPr lang="en-US" sz="1600" kern="1200" dirty="0" err="1" smtClean="0">
              <a:solidFill>
                <a:srgbClr val="C00000"/>
              </a:solidFill>
              <a:latin typeface="Calibri" pitchFamily="34" charset="0"/>
            </a:rPr>
            <a:t>torsades</a:t>
          </a:r>
          <a:r>
            <a:rPr lang="en-US" sz="1600" kern="1200" dirty="0" smtClean="0">
              <a:solidFill>
                <a:srgbClr val="C00000"/>
              </a:solidFill>
              <a:latin typeface="Calibri" pitchFamily="34" charset="0"/>
            </a:rPr>
            <a:t> de pointes.</a:t>
          </a:r>
          <a:endParaRPr lang="en-IN" sz="1600" kern="1200" dirty="0">
            <a:solidFill>
              <a:srgbClr val="C00000"/>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C00000"/>
              </a:solidFill>
              <a:latin typeface="Calibri" pitchFamily="34" charset="0"/>
            </a:rPr>
            <a:t>Dose: 1-2 gm infused over 5 minutes.</a:t>
          </a:r>
          <a:endParaRPr lang="en-IN" sz="1600" kern="1200" dirty="0">
            <a:solidFill>
              <a:srgbClr val="C00000"/>
            </a:solidFill>
            <a:latin typeface="Calibri" pitchFamily="34" charset="0"/>
          </a:endParaRPr>
        </a:p>
      </dsp:txBody>
      <dsp:txXfrm rot="-5400000">
        <a:off x="1157070" y="2975132"/>
        <a:ext cx="7245164" cy="9695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CC7DA-C781-4CEC-84B6-C8D0A8A1A72D}">
      <dsp:nvSpPr>
        <dsp:cNvPr id="0" name=""/>
        <dsp:cNvSpPr/>
      </dsp:nvSpPr>
      <dsp:spPr>
        <a:xfrm rot="5400000">
          <a:off x="-278182" y="278886"/>
          <a:ext cx="1854547" cy="129818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Atropine</a:t>
          </a:r>
          <a:endParaRPr lang="en-US" sz="1900" kern="1200" dirty="0"/>
        </a:p>
      </dsp:txBody>
      <dsp:txXfrm rot="-5400000">
        <a:off x="1" y="649796"/>
        <a:ext cx="1298183" cy="556364"/>
      </dsp:txXfrm>
    </dsp:sp>
    <dsp:sp modelId="{2C799ECB-88A3-4B65-A2E8-9B7F53EFE37B}">
      <dsp:nvSpPr>
        <dsp:cNvPr id="0" name=""/>
        <dsp:cNvSpPr/>
      </dsp:nvSpPr>
      <dsp:spPr>
        <a:xfrm rot="5400000">
          <a:off x="4542163" y="-3243276"/>
          <a:ext cx="1205455" cy="769341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smtClean="0">
              <a:latin typeface="Calibri" pitchFamily="34" charset="0"/>
            </a:rPr>
            <a:t>Not included as a drug for PEA, Asystole in the new CPR-ECC guidelines.</a:t>
          </a:r>
          <a:endParaRPr lang="en-US" sz="1700" kern="1200" dirty="0"/>
        </a:p>
        <a:p>
          <a:pPr marL="171450" lvl="1" indent="-171450" algn="l" defTabSz="755650">
            <a:lnSpc>
              <a:spcPct val="90000"/>
            </a:lnSpc>
            <a:spcBef>
              <a:spcPct val="0"/>
            </a:spcBef>
            <a:spcAft>
              <a:spcPct val="15000"/>
            </a:spcAft>
            <a:buChar char="••"/>
          </a:pPr>
          <a:r>
            <a:rPr lang="en-US" sz="1700" kern="1200" smtClean="0">
              <a:latin typeface="Calibri" pitchFamily="34" charset="0"/>
            </a:rPr>
            <a:t>Use is retained for symptomatic bradycardia.</a:t>
          </a:r>
          <a:endParaRPr lang="en-US" sz="1700" kern="1200" dirty="0" smtClean="0">
            <a:latin typeface="Calibri" pitchFamily="34" charset="0"/>
          </a:endParaRPr>
        </a:p>
        <a:p>
          <a:pPr marL="171450" lvl="1" indent="-171450" algn="l" defTabSz="755650">
            <a:lnSpc>
              <a:spcPct val="90000"/>
            </a:lnSpc>
            <a:spcBef>
              <a:spcPct val="0"/>
            </a:spcBef>
            <a:spcAft>
              <a:spcPct val="15000"/>
            </a:spcAft>
            <a:buChar char="••"/>
          </a:pPr>
          <a:r>
            <a:rPr lang="en-US" sz="1700" kern="1200" dirty="0" smtClean="0">
              <a:latin typeface="Calibri" pitchFamily="34" charset="0"/>
            </a:rPr>
            <a:t>Dose: 0.5 mg IV every 3-5 min to a maximum of 3mg </a:t>
          </a:r>
          <a:endParaRPr lang="en-US" sz="1700" kern="1200" dirty="0">
            <a:latin typeface="Calibri" pitchFamily="34" charset="0"/>
          </a:endParaRPr>
        </a:p>
      </dsp:txBody>
      <dsp:txXfrm rot="-5400000">
        <a:off x="1298183" y="59549"/>
        <a:ext cx="7634571" cy="1087765"/>
      </dsp:txXfrm>
    </dsp:sp>
    <dsp:sp modelId="{F572F5F7-269B-490C-9736-27A3B7EB4240}">
      <dsp:nvSpPr>
        <dsp:cNvPr id="0" name=""/>
        <dsp:cNvSpPr/>
      </dsp:nvSpPr>
      <dsp:spPr>
        <a:xfrm rot="5400000">
          <a:off x="-278182" y="1941708"/>
          <a:ext cx="1854547" cy="1298183"/>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Sodium bicarbonate</a:t>
          </a:r>
          <a:endParaRPr lang="en-US" sz="1900" kern="1200" dirty="0"/>
        </a:p>
      </dsp:txBody>
      <dsp:txXfrm rot="-5400000">
        <a:off x="1" y="2312618"/>
        <a:ext cx="1298183" cy="556364"/>
      </dsp:txXfrm>
    </dsp:sp>
    <dsp:sp modelId="{536BEAAC-C07A-4F3F-A6A3-4A2F8BD732B4}">
      <dsp:nvSpPr>
        <dsp:cNvPr id="0" name=""/>
        <dsp:cNvSpPr/>
      </dsp:nvSpPr>
      <dsp:spPr>
        <a:xfrm rot="5400000">
          <a:off x="4542163" y="-1580454"/>
          <a:ext cx="1205455" cy="769341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Create extracellular alkalosis and inhibit oxygen release</a:t>
          </a:r>
          <a:endParaRPr lang="en-US" sz="1700" kern="1200" dirty="0"/>
        </a:p>
        <a:p>
          <a:pPr marL="171450" lvl="1" indent="-171450" algn="l" defTabSz="755650">
            <a:lnSpc>
              <a:spcPct val="90000"/>
            </a:lnSpc>
            <a:spcBef>
              <a:spcPct val="0"/>
            </a:spcBef>
            <a:spcAft>
              <a:spcPct val="15000"/>
            </a:spcAft>
            <a:buChar char="••"/>
          </a:pPr>
          <a:r>
            <a:rPr lang="en-US" sz="1700" kern="1200" dirty="0" smtClean="0"/>
            <a:t>May produce hypernatremia and </a:t>
          </a:r>
          <a:r>
            <a:rPr lang="en-US" sz="1700" kern="1200" dirty="0" err="1" smtClean="0"/>
            <a:t>hyperosmolarity</a:t>
          </a:r>
          <a:endParaRPr lang="en-US" sz="1700" kern="1200" dirty="0"/>
        </a:p>
        <a:p>
          <a:pPr marL="171450" lvl="1" indent="-171450" algn="l" defTabSz="755650">
            <a:lnSpc>
              <a:spcPct val="90000"/>
            </a:lnSpc>
            <a:spcBef>
              <a:spcPct val="0"/>
            </a:spcBef>
            <a:spcAft>
              <a:spcPct val="15000"/>
            </a:spcAft>
            <a:buChar char="••"/>
          </a:pPr>
          <a:r>
            <a:rPr lang="en-US" sz="1700" b="0" i="0" kern="1200" dirty="0" smtClean="0"/>
            <a:t>produces excess CO</a:t>
          </a:r>
          <a:r>
            <a:rPr lang="en-US" sz="1700" b="0" i="0" kern="1200" baseline="-25000" dirty="0" smtClean="0"/>
            <a:t>2</a:t>
          </a:r>
          <a:r>
            <a:rPr lang="en-US" sz="1700" b="0" i="0" kern="1200" dirty="0" smtClean="0"/>
            <a:t>, which freely diffuses into myocardial and cerebral cells and may paradoxically contribute to intracellular acidosis.</a:t>
          </a:r>
          <a:endParaRPr lang="en-US" sz="1700" kern="1200" dirty="0"/>
        </a:p>
      </dsp:txBody>
      <dsp:txXfrm rot="-5400000">
        <a:off x="1298183" y="1722371"/>
        <a:ext cx="7634571" cy="1087765"/>
      </dsp:txXfrm>
    </dsp:sp>
    <dsp:sp modelId="{697DC92D-3932-4658-AF03-7E9CAC7AACD6}">
      <dsp:nvSpPr>
        <dsp:cNvPr id="0" name=""/>
        <dsp:cNvSpPr/>
      </dsp:nvSpPr>
      <dsp:spPr>
        <a:xfrm rot="5400000">
          <a:off x="-278182" y="3604530"/>
          <a:ext cx="1854547" cy="1298183"/>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Calcium </a:t>
          </a:r>
          <a:endParaRPr lang="en-US" sz="1900" kern="1200" dirty="0"/>
        </a:p>
      </dsp:txBody>
      <dsp:txXfrm rot="-5400000">
        <a:off x="1" y="3975440"/>
        <a:ext cx="1298183" cy="556364"/>
      </dsp:txXfrm>
    </dsp:sp>
    <dsp:sp modelId="{1A9923E9-1D3F-4E08-BF1F-17EDAD23C8D2}">
      <dsp:nvSpPr>
        <dsp:cNvPr id="0" name=""/>
        <dsp:cNvSpPr/>
      </dsp:nvSpPr>
      <dsp:spPr>
        <a:xfrm rot="5400000">
          <a:off x="4542163" y="82367"/>
          <a:ext cx="1205455" cy="7693416"/>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i="0" kern="1200" dirty="0" smtClean="0"/>
            <a:t>Routine administration of calcium for treatment of in-hospital and out-of-hospital cardiac arrest is not recommended</a:t>
          </a:r>
          <a:endParaRPr lang="en-US" sz="1700" kern="1200" dirty="0"/>
        </a:p>
      </dsp:txBody>
      <dsp:txXfrm rot="-5400000">
        <a:off x="1298183" y="3385193"/>
        <a:ext cx="7634571" cy="108776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B39A1-6FDB-445F-8FB3-992222154879}" type="datetimeFigureOut">
              <a:rPr lang="en-US" smtClean="0"/>
              <a:pPr/>
              <a:t>9/16/2014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2661F-EE89-4839-95DB-FF7E98BE2B2C}" type="slidenum">
              <a:rPr lang="en-US" smtClean="0"/>
              <a:pPr/>
              <a:t>‹#›</a:t>
            </a:fld>
            <a:endParaRPr lang="en-US" dirty="0"/>
          </a:p>
        </p:txBody>
      </p:sp>
    </p:spTree>
    <p:extLst>
      <p:ext uri="{BB962C8B-B14F-4D97-AF65-F5344CB8AC3E}">
        <p14:creationId xmlns:p14="http://schemas.microsoft.com/office/powerpoint/2010/main" val="50764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B2661F-EE89-4839-95DB-FF7E98BE2B2C}"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Simplified adult BLS algorithm.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2661F-EE89-4839-95DB-FF7E98BE2B2C}" type="slidenum">
              <a:rPr lang="en-US" smtClean="0"/>
              <a:pPr/>
              <a:t>11</a:t>
            </a:fld>
            <a:endParaRPr lang="en-US" dirty="0"/>
          </a:p>
        </p:txBody>
      </p:sp>
    </p:spTree>
    <p:extLst>
      <p:ext uri="{BB962C8B-B14F-4D97-AF65-F5344CB8AC3E}">
        <p14:creationId xmlns:p14="http://schemas.microsoft.com/office/powerpoint/2010/main" val="8780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2661F-EE89-4839-95DB-FF7E98BE2B2C}" type="slidenum">
              <a:rPr lang="en-US" smtClean="0"/>
              <a:pPr/>
              <a:t>18</a:t>
            </a:fld>
            <a:endParaRPr lang="en-US" dirty="0"/>
          </a:p>
        </p:txBody>
      </p:sp>
    </p:spTree>
    <p:extLst>
      <p:ext uri="{BB962C8B-B14F-4D97-AF65-F5344CB8AC3E}">
        <p14:creationId xmlns:p14="http://schemas.microsoft.com/office/powerpoint/2010/main" val="404040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ACLS Cardiac Arrest Circular Algorithm.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GB"/>
          </a:p>
        </p:txBody>
      </p:sp>
      <p:sp>
        <p:nvSpPr>
          <p:cNvPr id="6" name="Rectangle 24"/>
          <p:cNvSpPr>
            <a:spLocks noGrp="1" noChangeArrowheads="1"/>
          </p:cNvSpPr>
          <p:nvPr>
            <p:ph type="ftr" sz="quarter" idx="11"/>
          </p:nvPr>
        </p:nvSpPr>
        <p:spPr>
          <a:ln/>
        </p:spPr>
        <p:txBody>
          <a:bodyPr/>
          <a:lstStyle>
            <a:lvl1pPr>
              <a:defRPr/>
            </a:lvl1pPr>
          </a:lstStyle>
          <a:p>
            <a:pPr>
              <a:defRPr/>
            </a:pPr>
            <a:endParaRPr lang="en-GB"/>
          </a:p>
        </p:txBody>
      </p:sp>
      <p:sp>
        <p:nvSpPr>
          <p:cNvPr id="7" name="Rectangle 25"/>
          <p:cNvSpPr>
            <a:spLocks noGrp="1" noChangeArrowheads="1"/>
          </p:cNvSpPr>
          <p:nvPr>
            <p:ph type="sldNum" sz="quarter" idx="12"/>
          </p:nvPr>
        </p:nvSpPr>
        <p:spPr>
          <a:ln/>
        </p:spPr>
        <p:txBody>
          <a:bodyPr/>
          <a:lstStyle>
            <a:lvl1pPr>
              <a:defRPr/>
            </a:lvl1pPr>
          </a:lstStyle>
          <a:p>
            <a:pPr>
              <a:defRPr/>
            </a:pPr>
            <a:fld id="{E6F55DB5-67C6-466C-BD44-4BD1AE2FEBA2}" type="slidenum">
              <a:rPr lang="en-GB"/>
              <a:pPr>
                <a:defRPr/>
              </a:pPr>
              <a:t>‹#›</a:t>
            </a:fld>
            <a:endParaRPr lang="en-GB"/>
          </a:p>
        </p:txBody>
      </p:sp>
    </p:spTree>
    <p:extLst>
      <p:ext uri="{BB962C8B-B14F-4D97-AF65-F5344CB8AC3E}">
        <p14:creationId xmlns:p14="http://schemas.microsoft.com/office/powerpoint/2010/main" val="39679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848600" cy="1828800"/>
          </a:xfrm>
        </p:spPr>
        <p:txBody>
          <a:bodyPr>
            <a:normAutofit fontScale="90000"/>
          </a:bodyPr>
          <a:lstStyle/>
          <a:p>
            <a:r>
              <a:rPr lang="en-US" dirty="0" smtClean="0"/>
              <a:t/>
            </a:r>
            <a:br>
              <a:rPr lang="en-US" dirty="0" smtClean="0"/>
            </a:br>
            <a:r>
              <a:rPr lang="en-US" dirty="0"/>
              <a:t/>
            </a:r>
            <a:br>
              <a:rPr lang="en-US" dirty="0"/>
            </a:br>
            <a:r>
              <a:rPr lang="en-US" sz="6000" dirty="0" smtClean="0"/>
              <a:t>Cardiopulmonary Resuscitation</a:t>
            </a:r>
            <a:r>
              <a:rPr lang="en-US" dirty="0" smtClean="0"/>
              <a:t/>
            </a:r>
            <a:br>
              <a:rPr lang="en-US" dirty="0" smtClean="0"/>
            </a:br>
            <a:endParaRPr lang="en-US" dirty="0"/>
          </a:p>
        </p:txBody>
      </p:sp>
      <p:sp>
        <p:nvSpPr>
          <p:cNvPr id="3" name="Subtitle 2"/>
          <p:cNvSpPr>
            <a:spLocks noGrp="1"/>
          </p:cNvSpPr>
          <p:nvPr>
            <p:ph type="subTitle" idx="1"/>
          </p:nvPr>
        </p:nvSpPr>
        <p:spPr>
          <a:xfrm>
            <a:off x="3505200" y="4419600"/>
            <a:ext cx="4876800" cy="1219200"/>
          </a:xfrm>
        </p:spPr>
        <p:txBody>
          <a:bodyPr>
            <a:normAutofit/>
          </a:bodyPr>
          <a:lstStyle/>
          <a:p>
            <a:pPr algn="r"/>
            <a:r>
              <a:rPr lang="en-US" sz="2400" dirty="0" smtClean="0">
                <a:solidFill>
                  <a:schemeClr val="tx1"/>
                </a:solidFill>
                <a:latin typeface="Times New Roman" pitchFamily="18" charset="0"/>
                <a:cs typeface="Times New Roman" pitchFamily="18" charset="0"/>
              </a:rPr>
              <a:t>Dr. </a:t>
            </a:r>
            <a:r>
              <a:rPr lang="en-US" sz="2400" dirty="0" err="1" smtClean="0">
                <a:solidFill>
                  <a:schemeClr val="tx1"/>
                </a:solidFill>
                <a:latin typeface="Times New Roman" pitchFamily="18" charset="0"/>
                <a:cs typeface="Times New Roman" pitchFamily="18" charset="0"/>
              </a:rPr>
              <a:t>Kailash</a:t>
            </a:r>
            <a:r>
              <a:rPr lang="en-US" sz="2400" dirty="0" smtClean="0">
                <a:solidFill>
                  <a:schemeClr val="tx1"/>
                </a:solidFill>
                <a:latin typeface="Times New Roman" pitchFamily="18" charset="0"/>
                <a:cs typeface="Times New Roman" pitchFamily="18" charset="0"/>
              </a:rPr>
              <a:t> Kumar </a:t>
            </a:r>
            <a:r>
              <a:rPr lang="en-US" sz="2400" dirty="0" err="1" smtClean="0">
                <a:solidFill>
                  <a:schemeClr val="tx1"/>
                </a:solidFill>
                <a:latin typeface="Times New Roman" pitchFamily="18" charset="0"/>
                <a:cs typeface="Times New Roman" pitchFamily="18" charset="0"/>
              </a:rPr>
              <a:t>Goyal</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93323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5140"/>
            <a:ext cx="7315200" cy="1154097"/>
          </a:xfrm>
        </p:spPr>
        <p:txBody>
          <a:bodyPr/>
          <a:lstStyle/>
          <a:p>
            <a:r>
              <a:rPr lang="en-US" sz="5400" dirty="0" smtClean="0">
                <a:latin typeface="Times New Roman" pitchFamily="18" charset="0"/>
                <a:cs typeface="Times New Roman" pitchFamily="18" charset="0"/>
              </a:rPr>
              <a:t>Chest compressions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820276"/>
            <a:ext cx="9144000" cy="4056524"/>
          </a:xfrm>
        </p:spPr>
        <p:txBody>
          <a:bodyPr>
            <a:noAutofit/>
          </a:bodyPr>
          <a:lstStyle/>
          <a:p>
            <a:r>
              <a:rPr lang="en-US" sz="2000" dirty="0" smtClean="0">
                <a:solidFill>
                  <a:schemeClr val="bg1"/>
                </a:solidFill>
                <a:latin typeface="Calibri" pitchFamily="34" charset="0"/>
              </a:rPr>
              <a:t>Circulation</a:t>
            </a:r>
            <a:r>
              <a:rPr lang="en-US" dirty="0" smtClean="0">
                <a:solidFill>
                  <a:schemeClr val="bg1"/>
                </a:solidFill>
                <a:latin typeface="Calibri" pitchFamily="34" charset="0"/>
              </a:rPr>
              <a:t> </a:t>
            </a:r>
            <a:r>
              <a:rPr lang="en-US" dirty="0" smtClean="0">
                <a:latin typeface="Times New Roman" pitchFamily="18" charset="0"/>
                <a:cs typeface="Times New Roman" pitchFamily="18" charset="0"/>
              </a:rPr>
              <a:t>Positioning:</a:t>
            </a:r>
          </a:p>
          <a:p>
            <a:pPr lvl="2">
              <a:buFont typeface="Wingdings" charset="2"/>
              <a:buChar char="§"/>
            </a:pPr>
            <a:r>
              <a:rPr lang="en-US" dirty="0" smtClean="0">
                <a:latin typeface="Times New Roman" pitchFamily="18" charset="0"/>
                <a:cs typeface="Times New Roman" pitchFamily="18" charset="0"/>
              </a:rPr>
              <a:t>Person should be lied on hard and flat surface.</a:t>
            </a:r>
          </a:p>
          <a:p>
            <a:pPr lvl="2">
              <a:buFont typeface="Wingdings" charset="2"/>
              <a:buChar char="§"/>
            </a:pPr>
            <a:r>
              <a:rPr lang="en-US" dirty="0" smtClean="0">
                <a:latin typeface="Times New Roman" pitchFamily="18" charset="0"/>
                <a:cs typeface="Times New Roman" pitchFamily="18" charset="0"/>
              </a:rPr>
              <a:t>Rescuer kneels beside victim.</a:t>
            </a:r>
          </a:p>
          <a:p>
            <a:pPr lvl="2">
              <a:buFont typeface="Wingdings" charset="2"/>
              <a:buChar char="§"/>
            </a:pPr>
            <a:r>
              <a:rPr lang="en-US" dirty="0" smtClean="0">
                <a:latin typeface="Times New Roman" pitchFamily="18" charset="0"/>
                <a:cs typeface="Times New Roman" pitchFamily="18" charset="0"/>
              </a:rPr>
              <a:t>During compressions arms should be kept straight, elbows locked and shoulder directly above the hand.</a:t>
            </a:r>
          </a:p>
          <a:p>
            <a:pPr lvl="2">
              <a:buFont typeface="Wingdings" charset="2"/>
              <a:buChar char="§"/>
            </a:pPr>
            <a:r>
              <a:rPr lang="en-US" dirty="0" smtClean="0">
                <a:latin typeface="Times New Roman" pitchFamily="18" charset="0"/>
                <a:cs typeface="Times New Roman" pitchFamily="18" charset="0"/>
              </a:rPr>
              <a:t>Heel of the dominant hand is placed on the lower half of victim’s chest, between the nipples. Heel of second hand is placed on top of the first hand so the hands are overlapped and parallel.</a:t>
            </a:r>
          </a:p>
          <a:p>
            <a:pPr lvl="2">
              <a:buFont typeface="Wingdings" charset="2"/>
              <a:buChar char="§"/>
            </a:pPr>
            <a:r>
              <a:rPr lang="en-US" dirty="0" smtClean="0">
                <a:latin typeface="Times New Roman" pitchFamily="18" charset="0"/>
                <a:cs typeface="Times New Roman" pitchFamily="18" charset="0"/>
              </a:rPr>
              <a:t>Fingers are interlocked</a:t>
            </a:r>
            <a:r>
              <a:rPr lang="en-US" dirty="0" smtClean="0">
                <a:solidFill>
                  <a:srgbClr val="002060"/>
                </a:solidFill>
                <a:latin typeface="Calibri" pitchFamily="34" charset="0"/>
              </a:rPr>
              <a:t>.</a:t>
            </a:r>
          </a:p>
          <a:p>
            <a:pPr lvl="1">
              <a:buFont typeface="Wingdings" charset="2"/>
              <a:buChar char="§"/>
            </a:pPr>
            <a:endParaRPr lang="en-US" dirty="0" smtClean="0">
              <a:solidFill>
                <a:srgbClr val="002060"/>
              </a:solidFill>
              <a:latin typeface="Calibri" pitchFamily="34" charset="0"/>
            </a:endParaRPr>
          </a:p>
          <a:p>
            <a:pPr marL="320040" lvl="1" indent="0">
              <a:buNone/>
            </a:pPr>
            <a:endParaRPr lang="en-US" dirty="0">
              <a:solidFill>
                <a:srgbClr val="002060"/>
              </a:solidFill>
              <a:latin typeface="Calibri" pitchFamily="34" charset="0"/>
            </a:endParaRPr>
          </a:p>
        </p:txBody>
      </p:sp>
      <p:pic>
        <p:nvPicPr>
          <p:cNvPr id="4" name="Picture 3" descr="Fig3X8.gif"/>
          <p:cNvPicPr>
            <a:picLocks noChangeAspect="1"/>
          </p:cNvPicPr>
          <p:nvPr/>
        </p:nvPicPr>
        <p:blipFill>
          <a:blip r:embed="rId2" cstate="print"/>
          <a:stretch>
            <a:fillRect/>
          </a:stretch>
        </p:blipFill>
        <p:spPr>
          <a:xfrm>
            <a:off x="5257800" y="4320725"/>
            <a:ext cx="3657600" cy="2537276"/>
          </a:xfrm>
          <a:prstGeom prst="rect">
            <a:avLst/>
          </a:prstGeom>
        </p:spPr>
      </p:pic>
    </p:spTree>
    <p:extLst>
      <p:ext uri="{BB962C8B-B14F-4D97-AF65-F5344CB8AC3E}">
        <p14:creationId xmlns:p14="http://schemas.microsoft.com/office/powerpoint/2010/main" val="351156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r>
              <a:rPr lang="en-US" dirty="0" smtClean="0">
                <a:latin typeface="Times New Roman" pitchFamily="18" charset="0"/>
                <a:cs typeface="Times New Roman" pitchFamily="18" charset="0"/>
              </a:rPr>
              <a:t>On correct positioning, straight downward thrust is given on sternum </a:t>
            </a:r>
            <a:r>
              <a:rPr lang="en-US" dirty="0">
                <a:latin typeface="Times New Roman" pitchFamily="18" charset="0"/>
                <a:cs typeface="Times New Roman" pitchFamily="18" charset="0"/>
              </a:rPr>
              <a:t>d</a:t>
            </a:r>
            <a:r>
              <a:rPr lang="en-US" dirty="0" smtClean="0">
                <a:latin typeface="Times New Roman" pitchFamily="18" charset="0"/>
                <a:cs typeface="Times New Roman" pitchFamily="18" charset="0"/>
              </a:rPr>
              <a:t>epressing it  2 inches (5 cm) in adults and then allowing to return to its normal position. </a:t>
            </a:r>
          </a:p>
          <a:p>
            <a:r>
              <a:rPr lang="en-US" dirty="0" smtClean="0">
                <a:latin typeface="Times New Roman" pitchFamily="18" charset="0"/>
                <a:cs typeface="Times New Roman" pitchFamily="18" charset="0"/>
              </a:rPr>
              <a:t>Compression rate – At least 100 per minute in single or two person CPR.</a:t>
            </a:r>
          </a:p>
          <a:p>
            <a:r>
              <a:rPr lang="en-US" dirty="0" smtClean="0">
                <a:latin typeface="Times New Roman" pitchFamily="18" charset="0"/>
                <a:cs typeface="Times New Roman" pitchFamily="18" charset="0"/>
              </a:rPr>
              <a:t>Compression-Ventilation ratio of 30:2 should be maintained with minimal interruption in chest compressions for rescue breaths.</a:t>
            </a:r>
          </a:p>
          <a:p>
            <a:r>
              <a:rPr lang="en-US" dirty="0" smtClean="0">
                <a:latin typeface="Times New Roman" pitchFamily="18" charset="0"/>
                <a:cs typeface="Times New Roman" pitchFamily="18" charset="0"/>
              </a:rPr>
              <a:t>Compression-relaxation should be 50:50 </a:t>
            </a:r>
            <a:endParaRPr lang="en-US" dirty="0">
              <a:latin typeface="Times New Roman" pitchFamily="18" charset="0"/>
              <a:cs typeface="Times New Roman" pitchFamily="18" charset="0"/>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461213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228600"/>
            <a:ext cx="8763000" cy="1143000"/>
          </a:xfrm>
        </p:spPr>
        <p:txBody>
          <a:bodyPr/>
          <a:lstStyle/>
          <a:p>
            <a:pPr eaLnBrk="1" fontAlgn="auto" hangingPunct="1">
              <a:spcAft>
                <a:spcPts val="0"/>
              </a:spcAft>
              <a:defRPr/>
            </a:pPr>
            <a:r>
              <a:rPr lang="en-US" altLang="en-US" sz="3200" dirty="0" smtClean="0">
                <a:solidFill>
                  <a:schemeClr val="tx1"/>
                </a:solidFill>
                <a:effectLst/>
              </a:rPr>
              <a:t>Performing Infant Chest Compressions</a:t>
            </a:r>
          </a:p>
        </p:txBody>
      </p:sp>
      <p:sp>
        <p:nvSpPr>
          <p:cNvPr id="34819" name="Text Box 4"/>
          <p:cNvSpPr txBox="1">
            <a:spLocks noChangeArrowheads="1"/>
          </p:cNvSpPr>
          <p:nvPr/>
        </p:nvSpPr>
        <p:spPr bwMode="auto">
          <a:xfrm>
            <a:off x="328613" y="4164013"/>
            <a:ext cx="39624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defRPr>
            </a:lvl1pPr>
            <a:lvl2pPr marL="37931725" indent="-37474525">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90000"/>
              </a:lnSpc>
              <a:spcBef>
                <a:spcPct val="50000"/>
              </a:spcBef>
            </a:pPr>
            <a:r>
              <a:rPr lang="en-US" altLang="en-US" sz="2000">
                <a:latin typeface="Arial" charset="0"/>
                <a:ea typeface="ＭＳ Ｐゴシック" charset="-128"/>
              </a:rPr>
              <a:t>Position the infant on a firm surface while maintaining the airway. Place two fingers in the middle of the sternum just below a line between the nipples.</a:t>
            </a:r>
          </a:p>
        </p:txBody>
      </p:sp>
      <p:sp>
        <p:nvSpPr>
          <p:cNvPr id="34820" name="Text Box 5"/>
          <p:cNvSpPr txBox="1">
            <a:spLocks noChangeArrowheads="1"/>
          </p:cNvSpPr>
          <p:nvPr/>
        </p:nvSpPr>
        <p:spPr bwMode="auto">
          <a:xfrm>
            <a:off x="4648200" y="4164013"/>
            <a:ext cx="43434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defRPr>
            </a:lvl1pPr>
            <a:lvl2pPr marL="37931725" indent="-37474525">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90000"/>
              </a:lnSpc>
              <a:spcBef>
                <a:spcPct val="50000"/>
              </a:spcBef>
            </a:pPr>
            <a:r>
              <a:rPr lang="en-US" altLang="en-US" sz="2000">
                <a:latin typeface="Arial" charset="0"/>
                <a:ea typeface="ＭＳ Ｐゴシック" charset="-128"/>
              </a:rPr>
              <a:t>Use two fingers to compress the chest one third to one half its depth at a rate of at least 100 per minute. Allow the sternum to return to its normal position between compressions.</a:t>
            </a:r>
          </a:p>
        </p:txBody>
      </p:sp>
      <p:pic>
        <p:nvPicPr>
          <p:cNvPr id="34821" name="Picture 6" descr="78286_CH11_SKD05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1143000"/>
            <a:ext cx="38941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descr="78286_CH11_SKD05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38250"/>
            <a:ext cx="38941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241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207"/>
            <a:ext cx="9144000" cy="1154097"/>
          </a:xfrm>
        </p:spPr>
        <p:txBody>
          <a:bodyPr>
            <a:noAutofit/>
          </a:bodyPr>
          <a:lstStyle/>
          <a:p>
            <a:r>
              <a:rPr lang="en-US" sz="4800" dirty="0" smtClean="0">
                <a:solidFill>
                  <a:srgbClr val="2FC9FF"/>
                </a:solidFill>
                <a:latin typeface="Belwe Bd BT" pitchFamily="18" charset="0"/>
              </a:rPr>
              <a:t>Physiology</a:t>
            </a:r>
            <a:r>
              <a:rPr lang="en-US" sz="4800" dirty="0" smtClean="0">
                <a:latin typeface="Belwe Bd BT" pitchFamily="18" charset="0"/>
              </a:rPr>
              <a:t> of Compressions</a:t>
            </a:r>
            <a:endParaRPr lang="en-US" sz="4800" dirty="0">
              <a:latin typeface="Belwe Bd BT"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0529633"/>
              </p:ext>
            </p:extLst>
          </p:nvPr>
        </p:nvGraphicFramePr>
        <p:xfrm>
          <a:off x="520505" y="2278970"/>
          <a:ext cx="8314005" cy="450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00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3895"/>
            <a:ext cx="9144000" cy="1154097"/>
          </a:xfrm>
        </p:spPr>
        <p:txBody>
          <a:bodyPr/>
          <a:lstStyle/>
          <a:p>
            <a:r>
              <a:rPr lang="en-US" sz="4800" dirty="0" smtClean="0">
                <a:solidFill>
                  <a:srgbClr val="2FC9FF"/>
                </a:solidFill>
                <a:latin typeface="Belwe Bd BT" pitchFamily="18" charset="0"/>
              </a:rPr>
              <a:t>Adequacy</a:t>
            </a:r>
            <a:r>
              <a:rPr lang="en-US" sz="4800" dirty="0" smtClean="0">
                <a:latin typeface="Belwe Bd BT" pitchFamily="18" charset="0"/>
              </a:rPr>
              <a:t> of compressions</a:t>
            </a:r>
            <a:endParaRPr lang="en-US" sz="4800" dirty="0">
              <a:latin typeface="Belwe Bd BT" pitchFamily="18" charset="0"/>
            </a:endParaRPr>
          </a:p>
        </p:txBody>
      </p:sp>
      <p:graphicFrame>
        <p:nvGraphicFramePr>
          <p:cNvPr id="7" name="Content Placeholder 6"/>
          <p:cNvGraphicFramePr>
            <a:graphicFrameLocks noGrp="1"/>
          </p:cNvGraphicFramePr>
          <p:nvPr>
            <p:ph idx="1"/>
          </p:nvPr>
        </p:nvGraphicFramePr>
        <p:xfrm>
          <a:off x="365762" y="2278967"/>
          <a:ext cx="8482818" cy="4346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072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AIRWAY</a:t>
            </a:r>
            <a:endParaRPr lang="en-US" dirty="0"/>
          </a:p>
        </p:txBody>
      </p:sp>
      <p:sp>
        <p:nvSpPr>
          <p:cNvPr id="3" name="Content Placeholder 2"/>
          <p:cNvSpPr>
            <a:spLocks noGrp="1"/>
          </p:cNvSpPr>
          <p:nvPr>
            <p:ph idx="1"/>
          </p:nvPr>
        </p:nvSpPr>
        <p:spPr/>
        <p:txBody>
          <a:bodyPr/>
          <a:lstStyle/>
          <a:p>
            <a:r>
              <a:rPr lang="en-US" dirty="0" smtClean="0"/>
              <a:t>After initiation of chest compressions, airway is evaluated and patency is established by a number of different maneuvers.</a:t>
            </a:r>
            <a:endParaRPr lang="en-US" dirty="0"/>
          </a:p>
        </p:txBody>
      </p:sp>
    </p:spTree>
    <p:extLst>
      <p:ext uri="{BB962C8B-B14F-4D97-AF65-F5344CB8AC3E}">
        <p14:creationId xmlns:p14="http://schemas.microsoft.com/office/powerpoint/2010/main" val="3348357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369448" y="2467588"/>
            <a:ext cx="8618116" cy="3981157"/>
            <a:chOff x="272038" y="2356568"/>
            <a:chExt cx="8618116" cy="3981157"/>
          </a:xfrm>
        </p:grpSpPr>
        <p:grpSp>
          <p:nvGrpSpPr>
            <p:cNvPr id="5" name="Group 4"/>
            <p:cNvGrpSpPr/>
            <p:nvPr/>
          </p:nvGrpSpPr>
          <p:grpSpPr>
            <a:xfrm>
              <a:off x="272038" y="2356568"/>
              <a:ext cx="8618116" cy="3981157"/>
              <a:chOff x="272038" y="2356568"/>
              <a:chExt cx="8618116" cy="3981157"/>
            </a:xfrm>
          </p:grpSpPr>
          <p:sp>
            <p:nvSpPr>
              <p:cNvPr id="7" name="Rounded Rectangle 6"/>
              <p:cNvSpPr/>
              <p:nvPr/>
            </p:nvSpPr>
            <p:spPr>
              <a:xfrm>
                <a:off x="272038" y="2356568"/>
                <a:ext cx="7751298" cy="3981157"/>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1669108" y="2621088"/>
                <a:ext cx="4971234"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Head Tilt-Chin Lift</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endParaRPr>
              </a:p>
            </p:txBody>
          </p:sp>
          <p:pic>
            <p:nvPicPr>
              <p:cNvPr id="9" name="Picture 8" descr="open-the-airwa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244" y="3548482"/>
                <a:ext cx="2338910" cy="2367318"/>
              </a:xfrm>
              <a:prstGeom prst="rect">
                <a:avLst/>
              </a:prstGeom>
            </p:spPr>
          </p:pic>
        </p:grpSp>
        <p:sp>
          <p:nvSpPr>
            <p:cNvPr id="6" name="Rectangle 5"/>
            <p:cNvSpPr/>
            <p:nvPr/>
          </p:nvSpPr>
          <p:spPr>
            <a:xfrm>
              <a:off x="378688" y="3750510"/>
              <a:ext cx="6005062" cy="1815882"/>
            </a:xfrm>
            <a:prstGeom prst="rect">
              <a:avLst/>
            </a:prstGeom>
            <a:noFill/>
          </p:spPr>
          <p:txBody>
            <a:bodyPr wrap="square" lIns="91440" tIns="45720" rIns="91440" bIns="45720">
              <a:spAutoFit/>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Place one hand on the victim’s hairline and place other hand’s index and middle finger on the chin and apply firm backward pressure.</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spTree>
    <p:extLst>
      <p:ext uri="{BB962C8B-B14F-4D97-AF65-F5344CB8AC3E}">
        <p14:creationId xmlns:p14="http://schemas.microsoft.com/office/powerpoint/2010/main" val="960712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maneuver causes anterior displacement of the tongue</a:t>
            </a:r>
            <a:endParaRPr lang="en-US" sz="2800" dirty="0"/>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1" y="1981199"/>
            <a:ext cx="7407804" cy="4358021"/>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021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369448" y="2467587"/>
            <a:ext cx="8647454" cy="3981157"/>
            <a:chOff x="272038" y="2378859"/>
            <a:chExt cx="8647454" cy="3981157"/>
          </a:xfrm>
        </p:grpSpPr>
        <p:grpSp>
          <p:nvGrpSpPr>
            <p:cNvPr id="5" name="Group 4"/>
            <p:cNvGrpSpPr/>
            <p:nvPr/>
          </p:nvGrpSpPr>
          <p:grpSpPr>
            <a:xfrm>
              <a:off x="272038" y="2378859"/>
              <a:ext cx="8647454" cy="3981157"/>
              <a:chOff x="272038" y="2378859"/>
              <a:chExt cx="8647454" cy="3981157"/>
            </a:xfrm>
          </p:grpSpPr>
          <p:grpSp>
            <p:nvGrpSpPr>
              <p:cNvPr id="7" name="Group 6"/>
              <p:cNvGrpSpPr/>
              <p:nvPr/>
            </p:nvGrpSpPr>
            <p:grpSpPr>
              <a:xfrm>
                <a:off x="272038" y="2378859"/>
                <a:ext cx="7751298" cy="3981157"/>
                <a:chOff x="272038" y="2329428"/>
                <a:chExt cx="7751298" cy="3981157"/>
              </a:xfrm>
            </p:grpSpPr>
            <p:sp>
              <p:nvSpPr>
                <p:cNvPr id="9" name="Rounded Rectangle 8"/>
                <p:cNvSpPr/>
                <p:nvPr/>
              </p:nvSpPr>
              <p:spPr>
                <a:xfrm>
                  <a:off x="272038" y="2329428"/>
                  <a:ext cx="7751298" cy="3981157"/>
                </a:xfrm>
                <a:prstGeom prst="roundRect">
                  <a:avLst/>
                </a:prstGeom>
                <a:gradFill flip="none" rotWithShape="1">
                  <a:gsLst>
                    <a:gs pos="0">
                      <a:srgbClr val="007E39">
                        <a:shade val="30000"/>
                        <a:satMod val="115000"/>
                      </a:srgbClr>
                    </a:gs>
                    <a:gs pos="50000">
                      <a:srgbClr val="007E39">
                        <a:shade val="67500"/>
                        <a:satMod val="115000"/>
                      </a:srgbClr>
                    </a:gs>
                    <a:gs pos="100000">
                      <a:srgbClr val="007E39">
                        <a:shade val="100000"/>
                        <a:satMod val="115000"/>
                      </a:srgb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a:off x="1180999" y="2351719"/>
                  <a:ext cx="5947462"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Jaw Thrust Maneuver</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endParaRPr>
                </a:p>
              </p:txBody>
            </p:sp>
            <p:sp>
              <p:nvSpPr>
                <p:cNvPr id="11" name="Rectangle 10"/>
                <p:cNvSpPr/>
                <p:nvPr/>
              </p:nvSpPr>
              <p:spPr>
                <a:xfrm>
                  <a:off x="4057513" y="2967335"/>
                  <a:ext cx="2712602" cy="523220"/>
                </a:xfrm>
                <a:prstGeom prst="rect">
                  <a:avLst/>
                </a:prstGeom>
                <a:noFill/>
              </p:spPr>
              <p:txBody>
                <a:bodyPr wrap="none" lIns="91440" tIns="45720" rIns="91440" bIns="45720">
                  <a:spAutoFit/>
                </a:bodyPr>
                <a:lstStyle/>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In </a:t>
                  </a: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Spine Injury</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endParaRPr>
                </a:p>
              </p:txBody>
            </p:sp>
          </p:grpSp>
          <p:pic>
            <p:nvPicPr>
              <p:cNvPr id="8" name="Picture 7" descr="jthrs.jpg"/>
              <p:cNvPicPr>
                <a:picLocks noChangeAspect="1"/>
              </p:cNvPicPr>
              <p:nvPr/>
            </p:nvPicPr>
            <p:blipFill>
              <a:blip r:embed="rId3" cstate="print">
                <a:extLst>
                  <a:ext uri="{28A0092B-C50C-407E-A947-70E740481C1C}">
                    <a14:useLocalDpi xmlns:a14="http://schemas.microsoft.com/office/drawing/2010/main" val="0"/>
                  </a:ext>
                </a:extLst>
              </a:blip>
              <a:srcRect b="8670"/>
              <a:stretch>
                <a:fillRect/>
              </a:stretch>
            </p:blipFill>
            <p:spPr>
              <a:xfrm>
                <a:off x="6227010" y="4060259"/>
                <a:ext cx="2692482" cy="1763486"/>
              </a:xfrm>
              <a:prstGeom prst="rect">
                <a:avLst/>
              </a:prstGeom>
            </p:spPr>
          </p:pic>
        </p:grpSp>
        <p:sp>
          <p:nvSpPr>
            <p:cNvPr id="6" name="Rectangle 5"/>
            <p:cNvSpPr/>
            <p:nvPr/>
          </p:nvSpPr>
          <p:spPr>
            <a:xfrm>
              <a:off x="531787" y="3949822"/>
              <a:ext cx="5415905" cy="1815882"/>
            </a:xfrm>
            <a:prstGeom prst="rect">
              <a:avLst/>
            </a:prstGeom>
            <a:noFill/>
          </p:spPr>
          <p:txBody>
            <a:bodyPr wrap="square" lIns="91440" tIns="45720" rIns="91440" bIns="45720">
              <a:spAutoFit/>
            </a:bodyPr>
            <a:lstStyle/>
            <a:p>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Accomplis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hed by placing one hand on each side of victim’s head, grasping the angles of victim’s lower jaw lifting with both hands.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spTree>
    <p:extLst>
      <p:ext uri="{BB962C8B-B14F-4D97-AF65-F5344CB8AC3E}">
        <p14:creationId xmlns:p14="http://schemas.microsoft.com/office/powerpoint/2010/main" val="1731284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423683" y="2309146"/>
            <a:ext cx="7751298" cy="3981157"/>
            <a:chOff x="269962" y="2191542"/>
            <a:chExt cx="7751298" cy="3981157"/>
          </a:xfrm>
        </p:grpSpPr>
        <p:grpSp>
          <p:nvGrpSpPr>
            <p:cNvPr id="5" name="Group 4"/>
            <p:cNvGrpSpPr/>
            <p:nvPr/>
          </p:nvGrpSpPr>
          <p:grpSpPr>
            <a:xfrm>
              <a:off x="269962" y="2191542"/>
              <a:ext cx="7751298" cy="3981157"/>
              <a:chOff x="272038" y="2155183"/>
              <a:chExt cx="7751298" cy="3981157"/>
            </a:xfrm>
          </p:grpSpPr>
          <p:sp>
            <p:nvSpPr>
              <p:cNvPr id="7" name="Rounded Rectangle 6"/>
              <p:cNvSpPr/>
              <p:nvPr/>
            </p:nvSpPr>
            <p:spPr>
              <a:xfrm>
                <a:off x="272038" y="2155183"/>
                <a:ext cx="7751298" cy="3981157"/>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1133719" y="2694191"/>
                <a:ext cx="6042040"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Finger Sweep Method</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endParaRPr>
              </a:p>
            </p:txBody>
          </p:sp>
          <p:sp>
            <p:nvSpPr>
              <p:cNvPr id="9" name="Rectangle 8"/>
              <p:cNvSpPr/>
              <p:nvPr/>
            </p:nvSpPr>
            <p:spPr>
              <a:xfrm>
                <a:off x="2362955" y="3503637"/>
                <a:ext cx="5504547" cy="646331"/>
              </a:xfrm>
              <a:prstGeom prst="rect">
                <a:avLst/>
              </a:prstGeom>
              <a:noFill/>
            </p:spPr>
            <p:txBody>
              <a:bodyPr wrap="square" lIns="91440" tIns="45720" rIns="91440" bIns="4572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Foreign body is removed by finger sweep method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endParaRPr>
              </a:p>
            </p:txBody>
          </p:sp>
        </p:grpSp>
        <p:pic>
          <p:nvPicPr>
            <p:cNvPr id="6" name="Picture 5" descr="cpr-sweep.gif"/>
            <p:cNvPicPr>
              <a:picLocks noChangeAspect="1"/>
            </p:cNvPicPr>
            <p:nvPr/>
          </p:nvPicPr>
          <p:blipFill>
            <a:blip r:embed="rId2" cstate="print"/>
            <a:stretch>
              <a:fillRect/>
            </a:stretch>
          </p:blipFill>
          <p:spPr>
            <a:xfrm>
              <a:off x="3126485" y="4182121"/>
              <a:ext cx="2146722" cy="1824714"/>
            </a:xfrm>
            <a:prstGeom prst="rect">
              <a:avLst/>
            </a:prstGeom>
          </p:spPr>
        </p:pic>
      </p:grpSp>
    </p:spTree>
    <p:extLst>
      <p:ext uri="{BB962C8B-B14F-4D97-AF65-F5344CB8AC3E}">
        <p14:creationId xmlns:p14="http://schemas.microsoft.com/office/powerpoint/2010/main" val="3198517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dirty="0" smtClean="0"/>
              <a:t>Defined as an attempt to restore spontaneous circulation after a person goes in sudden cardiac arrest(SCA). </a:t>
            </a:r>
          </a:p>
          <a:p>
            <a:r>
              <a:rPr lang="en-US" dirty="0" smtClean="0"/>
              <a:t> Can also be defined as a </a:t>
            </a:r>
            <a:r>
              <a:rPr lang="en-US" dirty="0"/>
              <a:t>series of lifesaving actions that improve the chance of survival following cardiac arrest</a:t>
            </a:r>
            <a:endParaRPr lang="en-US" dirty="0" smtClean="0"/>
          </a:p>
          <a:p>
            <a:endParaRPr lang="en-US" dirty="0"/>
          </a:p>
          <a:p>
            <a:r>
              <a:rPr lang="en-US" dirty="0" smtClean="0"/>
              <a:t> Sudden Cardiac Arrest-   Defined </a:t>
            </a:r>
            <a:r>
              <a:rPr lang="en-US" dirty="0"/>
              <a:t>as abrupt cessation of cardiac mechanical function, which </a:t>
            </a:r>
            <a:r>
              <a:rPr lang="en-US" dirty="0" smtClean="0"/>
              <a:t>may </a:t>
            </a:r>
            <a:r>
              <a:rPr lang="en-US" dirty="0"/>
              <a:t>be reversible by a prompt intervention but will lead to death in its </a:t>
            </a:r>
            <a:r>
              <a:rPr lang="en-US" dirty="0" smtClean="0"/>
              <a:t>absence.</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356687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116112" y="2259493"/>
            <a:ext cx="9260112" cy="4550638"/>
            <a:chOff x="-116112" y="2307362"/>
            <a:chExt cx="9260112" cy="4550638"/>
          </a:xfrm>
        </p:grpSpPr>
        <p:grpSp>
          <p:nvGrpSpPr>
            <p:cNvPr id="5" name="Group 4"/>
            <p:cNvGrpSpPr/>
            <p:nvPr/>
          </p:nvGrpSpPr>
          <p:grpSpPr>
            <a:xfrm>
              <a:off x="-116112" y="2307362"/>
              <a:ext cx="9260112" cy="4550638"/>
              <a:chOff x="21211" y="2118603"/>
              <a:chExt cx="7849725" cy="4038586"/>
            </a:xfrm>
          </p:grpSpPr>
          <p:sp>
            <p:nvSpPr>
              <p:cNvPr id="15" name="Rounded Rectangle 14"/>
              <p:cNvSpPr/>
              <p:nvPr/>
            </p:nvSpPr>
            <p:spPr>
              <a:xfrm>
                <a:off x="315381" y="2176032"/>
                <a:ext cx="7413041" cy="3981157"/>
              </a:xfrm>
              <a:prstGeom prst="round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21211" y="2118603"/>
                <a:ext cx="7849725" cy="769441"/>
              </a:xfrm>
              <a:prstGeom prst="rect">
                <a:avLst/>
              </a:prstGeom>
              <a:noFill/>
            </p:spPr>
            <p:txBody>
              <a:bodyPr wrap="squar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Heimlich Maneuver</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 </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endParaRPr>
              </a:p>
            </p:txBody>
          </p:sp>
        </p:grpSp>
        <p:grpSp>
          <p:nvGrpSpPr>
            <p:cNvPr id="6" name="Group 5"/>
            <p:cNvGrpSpPr/>
            <p:nvPr/>
          </p:nvGrpSpPr>
          <p:grpSpPr>
            <a:xfrm>
              <a:off x="0" y="2872878"/>
              <a:ext cx="9100458" cy="3897954"/>
              <a:chOff x="0" y="2872878"/>
              <a:chExt cx="9100458" cy="3897954"/>
            </a:xfrm>
          </p:grpSpPr>
          <p:pic>
            <p:nvPicPr>
              <p:cNvPr id="7" name="Picture 6" descr="heimlich maneuver.gif"/>
              <p:cNvPicPr>
                <a:picLocks noChangeAspect="1"/>
              </p:cNvPicPr>
              <p:nvPr/>
            </p:nvPicPr>
            <p:blipFill>
              <a:blip r:embed="rId2" cstate="print">
                <a:clrChange>
                  <a:clrFrom>
                    <a:srgbClr val="FFFFFF"/>
                  </a:clrFrom>
                  <a:clrTo>
                    <a:srgbClr val="FFFFFF">
                      <a:alpha val="0"/>
                    </a:srgbClr>
                  </a:clrTo>
                </a:clrChange>
              </a:blip>
              <a:srcRect t="4145" r="46220" b="52015"/>
              <a:stretch>
                <a:fillRect/>
              </a:stretch>
            </p:blipFill>
            <p:spPr>
              <a:xfrm>
                <a:off x="0" y="2916420"/>
                <a:ext cx="2663738" cy="2969012"/>
              </a:xfrm>
              <a:prstGeom prst="rect">
                <a:avLst/>
              </a:prstGeom>
            </p:spPr>
          </p:pic>
          <p:pic>
            <p:nvPicPr>
              <p:cNvPr id="8" name="Picture 7" descr="heimlich maneuver.gif"/>
              <p:cNvPicPr>
                <a:picLocks noChangeAspect="1"/>
              </p:cNvPicPr>
              <p:nvPr/>
            </p:nvPicPr>
            <p:blipFill>
              <a:blip r:embed="rId2" cstate="print">
                <a:clrChange>
                  <a:clrFrom>
                    <a:srgbClr val="FFFFFF"/>
                  </a:clrFrom>
                  <a:clrTo>
                    <a:srgbClr val="FFFFFF">
                      <a:alpha val="0"/>
                    </a:srgbClr>
                  </a:clrTo>
                </a:clrChange>
              </a:blip>
              <a:srcRect l="53926" t="6395" b="60765"/>
              <a:stretch>
                <a:fillRect/>
              </a:stretch>
            </p:blipFill>
            <p:spPr>
              <a:xfrm>
                <a:off x="2076628" y="2872878"/>
                <a:ext cx="2577495" cy="2511922"/>
              </a:xfrm>
              <a:prstGeom prst="rect">
                <a:avLst/>
              </a:prstGeom>
            </p:spPr>
          </p:pic>
          <p:pic>
            <p:nvPicPr>
              <p:cNvPr id="9" name="Picture 8" descr="heimlich maneuver.gif"/>
              <p:cNvPicPr>
                <a:picLocks noChangeAspect="1"/>
              </p:cNvPicPr>
              <p:nvPr/>
            </p:nvPicPr>
            <p:blipFill>
              <a:blip r:embed="rId2" cstate="print">
                <a:clrChange>
                  <a:clrFrom>
                    <a:srgbClr val="FFFFFF"/>
                  </a:clrFrom>
                  <a:clrTo>
                    <a:srgbClr val="FFFFFF">
                      <a:alpha val="0"/>
                    </a:srgbClr>
                  </a:clrTo>
                </a:clrChange>
              </a:blip>
              <a:srcRect t="56708" r="46634" b="19628"/>
              <a:stretch>
                <a:fillRect/>
              </a:stretch>
            </p:blipFill>
            <p:spPr>
              <a:xfrm>
                <a:off x="4199846" y="3250971"/>
                <a:ext cx="3046407" cy="1847036"/>
              </a:xfrm>
              <a:prstGeom prst="rect">
                <a:avLst/>
              </a:prstGeom>
            </p:spPr>
          </p:pic>
          <p:pic>
            <p:nvPicPr>
              <p:cNvPr id="10" name="Picture 9" descr="heimlich maneuver.gif"/>
              <p:cNvPicPr>
                <a:picLocks noChangeAspect="1"/>
              </p:cNvPicPr>
              <p:nvPr/>
            </p:nvPicPr>
            <p:blipFill>
              <a:blip r:embed="rId2" cstate="print">
                <a:clrChange>
                  <a:clrFrom>
                    <a:srgbClr val="FFFFFF"/>
                  </a:clrFrom>
                  <a:clrTo>
                    <a:srgbClr val="FFFFFF">
                      <a:alpha val="0"/>
                    </a:srgbClr>
                  </a:clrTo>
                </a:clrChange>
              </a:blip>
              <a:srcRect l="50000" t="45614" b="9860"/>
              <a:stretch>
                <a:fillRect/>
              </a:stretch>
            </p:blipFill>
            <p:spPr>
              <a:xfrm>
                <a:off x="6623958" y="3016766"/>
                <a:ext cx="2476500" cy="3015402"/>
              </a:xfrm>
              <a:prstGeom prst="rect">
                <a:avLst/>
              </a:prstGeom>
            </p:spPr>
          </p:pic>
          <p:sp>
            <p:nvSpPr>
              <p:cNvPr id="11" name="TextBox 10"/>
              <p:cNvSpPr txBox="1"/>
              <p:nvPr/>
            </p:nvSpPr>
            <p:spPr>
              <a:xfrm>
                <a:off x="230912" y="5982794"/>
                <a:ext cx="2105918" cy="738664"/>
              </a:xfrm>
              <a:prstGeom prst="rect">
                <a:avLst/>
              </a:prstGeom>
              <a:noFill/>
            </p:spPr>
            <p:txBody>
              <a:bodyPr wrap="square" rtlCol="0">
                <a:spAutoFit/>
              </a:bodyPr>
              <a:lstStyle/>
              <a:p>
                <a:pPr algn="ctr"/>
                <a:r>
                  <a:rPr lang="en-IN" sz="1400" dirty="0" smtClean="0">
                    <a:solidFill>
                      <a:schemeClr val="bg1"/>
                    </a:solidFill>
                    <a:latin typeface="Calibri" pitchFamily="34" charset="0"/>
                  </a:rPr>
                  <a:t>Lean the person slightly forward and stand behind him or her.</a:t>
                </a:r>
              </a:p>
            </p:txBody>
          </p:sp>
          <p:sp>
            <p:nvSpPr>
              <p:cNvPr id="12" name="TextBox 11"/>
              <p:cNvSpPr txBox="1"/>
              <p:nvPr/>
            </p:nvSpPr>
            <p:spPr>
              <a:xfrm>
                <a:off x="2239068" y="5419597"/>
                <a:ext cx="2105918" cy="307777"/>
              </a:xfrm>
              <a:prstGeom prst="rect">
                <a:avLst/>
              </a:prstGeom>
              <a:noFill/>
            </p:spPr>
            <p:txBody>
              <a:bodyPr wrap="square" rtlCol="0">
                <a:spAutoFit/>
              </a:bodyPr>
              <a:lstStyle/>
              <a:p>
                <a:pPr algn="ctr"/>
                <a:r>
                  <a:rPr lang="en-IN" sz="1400" dirty="0" smtClean="0">
                    <a:solidFill>
                      <a:schemeClr val="bg1"/>
                    </a:solidFill>
                    <a:latin typeface="Calibri" pitchFamily="34" charset="0"/>
                  </a:rPr>
                  <a:t>Make a fist with one hand.</a:t>
                </a:r>
              </a:p>
            </p:txBody>
          </p:sp>
          <p:sp>
            <p:nvSpPr>
              <p:cNvPr id="13" name="TextBox 12"/>
              <p:cNvSpPr txBox="1"/>
              <p:nvPr/>
            </p:nvSpPr>
            <p:spPr>
              <a:xfrm>
                <a:off x="4508983" y="5168174"/>
                <a:ext cx="2105918" cy="1169551"/>
              </a:xfrm>
              <a:prstGeom prst="rect">
                <a:avLst/>
              </a:prstGeom>
              <a:noFill/>
            </p:spPr>
            <p:txBody>
              <a:bodyPr wrap="square" rtlCol="0">
                <a:spAutoFit/>
              </a:bodyPr>
              <a:lstStyle/>
              <a:p>
                <a:pPr algn="ctr"/>
                <a:r>
                  <a:rPr lang="en-IN" sz="1400" dirty="0" smtClean="0">
                    <a:solidFill>
                      <a:schemeClr val="bg1"/>
                    </a:solidFill>
                    <a:latin typeface="Calibri" pitchFamily="34" charset="0"/>
                  </a:rPr>
                  <a:t>Put your arms around the person and grasp your fist with other hand just below the </a:t>
                </a:r>
                <a:r>
                  <a:rPr lang="en-IN" sz="1400" dirty="0" err="1" smtClean="0">
                    <a:solidFill>
                      <a:schemeClr val="bg1"/>
                    </a:solidFill>
                    <a:latin typeface="Calibri" pitchFamily="34" charset="0"/>
                  </a:rPr>
                  <a:t>center</a:t>
                </a:r>
                <a:r>
                  <a:rPr lang="en-IN" sz="1400" dirty="0" smtClean="0">
                    <a:solidFill>
                      <a:schemeClr val="bg1"/>
                    </a:solidFill>
                    <a:latin typeface="Calibri" pitchFamily="34" charset="0"/>
                  </a:rPr>
                  <a:t> of rib cage.</a:t>
                </a:r>
              </a:p>
            </p:txBody>
          </p:sp>
          <p:sp>
            <p:nvSpPr>
              <p:cNvPr id="14" name="TextBox 13"/>
              <p:cNvSpPr txBox="1"/>
              <p:nvPr/>
            </p:nvSpPr>
            <p:spPr>
              <a:xfrm>
                <a:off x="6869961" y="6032168"/>
                <a:ext cx="2105918" cy="738664"/>
              </a:xfrm>
              <a:prstGeom prst="rect">
                <a:avLst/>
              </a:prstGeom>
              <a:noFill/>
            </p:spPr>
            <p:txBody>
              <a:bodyPr wrap="square" rtlCol="0">
                <a:spAutoFit/>
              </a:bodyPr>
              <a:lstStyle/>
              <a:p>
                <a:pPr algn="ctr"/>
                <a:r>
                  <a:rPr lang="en-IN" sz="1400" dirty="0" smtClean="0">
                    <a:solidFill>
                      <a:schemeClr val="bg1"/>
                    </a:solidFill>
                    <a:latin typeface="Calibri" pitchFamily="34" charset="0"/>
                  </a:rPr>
                  <a:t>Make a quick, hard movement inward and upward.</a:t>
                </a:r>
              </a:p>
            </p:txBody>
          </p:sp>
        </p:grpSp>
      </p:grpSp>
    </p:spTree>
    <p:extLst>
      <p:ext uri="{BB962C8B-B14F-4D97-AF65-F5344CB8AC3E}">
        <p14:creationId xmlns:p14="http://schemas.microsoft.com/office/powerpoint/2010/main" val="165025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Heimlich Maneuver</a:t>
            </a:r>
            <a:endParaRPr lang="en-US" dirty="0"/>
          </a:p>
        </p:txBody>
      </p:sp>
      <p:sp>
        <p:nvSpPr>
          <p:cNvPr id="3" name="Content Placeholder 2"/>
          <p:cNvSpPr>
            <a:spLocks noGrp="1"/>
          </p:cNvSpPr>
          <p:nvPr>
            <p:ph idx="1"/>
          </p:nvPr>
        </p:nvSpPr>
        <p:spPr/>
        <p:txBody>
          <a:bodyPr/>
          <a:lstStyle/>
          <a:p>
            <a:r>
              <a:rPr lang="en-US" dirty="0" smtClean="0"/>
              <a:t>Can also be done in lying down position.</a:t>
            </a:r>
          </a:p>
          <a:p>
            <a:endParaRPr lang="en-US" dirty="0"/>
          </a:p>
          <a:p>
            <a:pPr marL="0" indent="0">
              <a:buNone/>
            </a:pPr>
            <a:r>
              <a:rPr lang="en-US" dirty="0" smtClean="0"/>
              <a:t>    </a:t>
            </a:r>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14375" y="2438401"/>
            <a:ext cx="6981826" cy="4325190"/>
          </a:xfrm>
          <a:prstGeom prst="rect">
            <a:avLst/>
          </a:prstGeom>
          <a:ln>
            <a:solidFill>
              <a:schemeClr val="accent1"/>
            </a:solidFill>
          </a:ln>
        </p:spPr>
      </p:pic>
    </p:spTree>
    <p:extLst>
      <p:ext uri="{BB962C8B-B14F-4D97-AF65-F5344CB8AC3E}">
        <p14:creationId xmlns:p14="http://schemas.microsoft.com/office/powerpoint/2010/main" val="1595695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Heimlich Maneuver</a:t>
            </a:r>
          </a:p>
        </p:txBody>
      </p:sp>
      <p:sp>
        <p:nvSpPr>
          <p:cNvPr id="3" name="Content Placeholder 2"/>
          <p:cNvSpPr>
            <a:spLocks noGrp="1"/>
          </p:cNvSpPr>
          <p:nvPr>
            <p:ph idx="1"/>
          </p:nvPr>
        </p:nvSpPr>
        <p:spPr/>
        <p:txBody>
          <a:bodyPr/>
          <a:lstStyle/>
          <a:p>
            <a:r>
              <a:rPr lang="en-US" dirty="0" smtClean="0"/>
              <a:t>In infants this can be done by a series of blows on the back and chest thrusts. </a:t>
            </a:r>
          </a:p>
          <a:p>
            <a:endParaRPr lang="en-US" dirty="0"/>
          </a:p>
          <a:p>
            <a:pPr marL="0" indent="0">
              <a:buNone/>
            </a:pPr>
            <a:r>
              <a:rPr lang="en-US" dirty="0" smtClean="0"/>
              <a:t>     </a:t>
            </a:r>
            <a:endParaRPr lang="en-US"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667001"/>
            <a:ext cx="4486275" cy="33337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303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techniques for airway</a:t>
            </a:r>
            <a:endParaRPr lang="en-US" dirty="0"/>
          </a:p>
        </p:txBody>
      </p:sp>
      <p:sp>
        <p:nvSpPr>
          <p:cNvPr id="3" name="Content Placeholder 2"/>
          <p:cNvSpPr>
            <a:spLocks noGrp="1"/>
          </p:cNvSpPr>
          <p:nvPr>
            <p:ph idx="1"/>
          </p:nvPr>
        </p:nvSpPr>
        <p:spPr/>
        <p:txBody>
          <a:bodyPr/>
          <a:lstStyle/>
          <a:p>
            <a:r>
              <a:rPr lang="en-US" dirty="0" smtClean="0"/>
              <a:t>Facemask</a:t>
            </a:r>
          </a:p>
          <a:p>
            <a:r>
              <a:rPr lang="en-US" dirty="0" err="1" smtClean="0"/>
              <a:t>Oropharyngeal</a:t>
            </a:r>
            <a:r>
              <a:rPr lang="en-US" dirty="0" smtClean="0"/>
              <a:t> airway</a:t>
            </a:r>
          </a:p>
          <a:p>
            <a:r>
              <a:rPr lang="en-US" dirty="0" smtClean="0"/>
              <a:t>Nasopharyngeal airway</a:t>
            </a:r>
          </a:p>
          <a:p>
            <a:r>
              <a:rPr lang="en-US" dirty="0" smtClean="0"/>
              <a:t>Laryngeal mask</a:t>
            </a:r>
          </a:p>
          <a:p>
            <a:r>
              <a:rPr lang="en-US" dirty="0" smtClean="0"/>
              <a:t>Endotracheal tube</a:t>
            </a:r>
          </a:p>
          <a:p>
            <a:r>
              <a:rPr lang="en-US" dirty="0" smtClean="0"/>
              <a:t>Tracheostomy</a:t>
            </a:r>
            <a:endParaRPr lang="en-US" dirty="0"/>
          </a:p>
        </p:txBody>
      </p:sp>
    </p:spTree>
    <p:extLst>
      <p:ext uri="{BB962C8B-B14F-4D97-AF65-F5344CB8AC3E}">
        <p14:creationId xmlns:p14="http://schemas.microsoft.com/office/powerpoint/2010/main" val="3986775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Endotracheal Intubation</a:t>
            </a:r>
            <a:endParaRPr lang="en-US" dirty="0"/>
          </a:p>
        </p:txBody>
      </p:sp>
      <p:sp>
        <p:nvSpPr>
          <p:cNvPr id="3" name="Content Placeholder 2"/>
          <p:cNvSpPr>
            <a:spLocks noGrp="1"/>
          </p:cNvSpPr>
          <p:nvPr>
            <p:ph idx="1"/>
          </p:nvPr>
        </p:nvSpPr>
        <p:spPr>
          <a:xfrm>
            <a:off x="76200" y="1371600"/>
            <a:ext cx="8991600" cy="5486400"/>
          </a:xfrm>
        </p:spPr>
        <p:txBody>
          <a:bodyPr>
            <a:normAutofit/>
          </a:bodyPr>
          <a:lstStyle/>
          <a:p>
            <a:r>
              <a:rPr lang="en-US" dirty="0" smtClean="0">
                <a:latin typeface="Times New Roman" pitchFamily="18" charset="0"/>
                <a:cs typeface="Times New Roman" pitchFamily="18" charset="0"/>
              </a:rPr>
              <a:t>Indications:-</a:t>
            </a: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inability of the provider to ventilate the unconscious patient adequately with a bag and mask </a:t>
            </a: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2)The </a:t>
            </a:r>
            <a:r>
              <a:rPr lang="en-US" dirty="0">
                <a:latin typeface="Times New Roman" pitchFamily="18" charset="0"/>
                <a:cs typeface="Times New Roman" pitchFamily="18" charset="0"/>
              </a:rPr>
              <a:t>absence of airway protective reflexes (coma or cardiac arrest). </a:t>
            </a: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provider must have appropriate training and experience in endotracheal intubation.</a:t>
            </a:r>
          </a:p>
        </p:txBody>
      </p:sp>
    </p:spTree>
    <p:extLst>
      <p:ext uri="{BB962C8B-B14F-4D97-AF65-F5344CB8AC3E}">
        <p14:creationId xmlns:p14="http://schemas.microsoft.com/office/powerpoint/2010/main" val="4061932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tube position</a:t>
            </a:r>
            <a:endParaRPr lang="en-US" dirty="0"/>
          </a:p>
        </p:txBody>
      </p:sp>
      <p:sp>
        <p:nvSpPr>
          <p:cNvPr id="3" name="Content Placeholder 2"/>
          <p:cNvSpPr>
            <a:spLocks noGrp="1"/>
          </p:cNvSpPr>
          <p:nvPr>
            <p:ph idx="1"/>
          </p:nvPr>
        </p:nvSpPr>
        <p:spPr>
          <a:xfrm>
            <a:off x="0" y="1295400"/>
            <a:ext cx="9144000" cy="5562600"/>
          </a:xfrm>
        </p:spPr>
        <p:txBody>
          <a:bodyPr/>
          <a:lstStyle/>
          <a:p>
            <a:pPr marL="514350" indent="-514350">
              <a:buAutoNum type="arabicParenR"/>
            </a:pPr>
            <a:r>
              <a:rPr lang="en-US" dirty="0" smtClean="0"/>
              <a:t>Clinical assessment:-</a:t>
            </a:r>
          </a:p>
          <a:p>
            <a:r>
              <a:rPr lang="en-US" dirty="0"/>
              <a:t> </a:t>
            </a:r>
            <a:r>
              <a:rPr lang="en-US" dirty="0" smtClean="0"/>
              <a:t> </a:t>
            </a:r>
            <a:r>
              <a:rPr lang="en-US" dirty="0"/>
              <a:t> </a:t>
            </a:r>
            <a:r>
              <a:rPr lang="en-US" dirty="0" smtClean="0"/>
              <a:t>Visualizing </a:t>
            </a:r>
            <a:r>
              <a:rPr lang="en-US" dirty="0"/>
              <a:t>chest expansion </a:t>
            </a:r>
            <a:r>
              <a:rPr lang="en-US" dirty="0" smtClean="0"/>
              <a:t>bilaterally</a:t>
            </a:r>
          </a:p>
          <a:p>
            <a:r>
              <a:rPr lang="en-US" dirty="0" smtClean="0"/>
              <a:t>    Listening </a:t>
            </a:r>
            <a:r>
              <a:rPr lang="en-US" dirty="0"/>
              <a:t>over the epigastrium (breath sounds should not be heard) </a:t>
            </a:r>
          </a:p>
          <a:p>
            <a:r>
              <a:rPr lang="en-US" dirty="0" smtClean="0"/>
              <a:t>    Listening over </a:t>
            </a:r>
            <a:r>
              <a:rPr lang="en-US" dirty="0"/>
              <a:t>the lung fields bilaterally (breath sounds should be equal and adequate)</a:t>
            </a:r>
            <a:r>
              <a:rPr lang="en-US" dirty="0" smtClean="0"/>
              <a:t> </a:t>
            </a:r>
            <a:endParaRPr lang="en-US" dirty="0"/>
          </a:p>
        </p:txBody>
      </p:sp>
    </p:spTree>
    <p:extLst>
      <p:ext uri="{BB962C8B-B14F-4D97-AF65-F5344CB8AC3E}">
        <p14:creationId xmlns:p14="http://schemas.microsoft.com/office/powerpoint/2010/main" val="3511394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371600"/>
            <a:ext cx="9144000" cy="5486400"/>
          </a:xfrm>
        </p:spPr>
        <p:txBody>
          <a:bodyPr>
            <a:normAutofit fontScale="92500" lnSpcReduction="10000"/>
          </a:bodyPr>
          <a:lstStyle/>
          <a:p>
            <a:pPr marL="0" indent="0">
              <a:buNone/>
            </a:pPr>
            <a:r>
              <a:rPr lang="en-US" dirty="0" smtClean="0"/>
              <a:t>2) Devices:-</a:t>
            </a:r>
          </a:p>
          <a:p>
            <a:pPr marL="0" indent="0">
              <a:buNone/>
            </a:pPr>
            <a:endParaRPr lang="en-US" dirty="0"/>
          </a:p>
          <a:p>
            <a:pPr fontAlgn="base"/>
            <a:r>
              <a:rPr lang="en-US" dirty="0">
                <a:latin typeface="Times New Roman" pitchFamily="18" charset="0"/>
                <a:cs typeface="Times New Roman" pitchFamily="18" charset="0"/>
              </a:rPr>
              <a:t>Exhaled CO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Detectors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p>
          <a:p>
            <a:pPr marL="0" indent="0" fontAlgn="base">
              <a:buNone/>
            </a:pPr>
            <a:r>
              <a:rPr lang="en-US" dirty="0" smtClean="0">
                <a:latin typeface="Times New Roman" pitchFamily="18" charset="0"/>
                <a:cs typeface="Times New Roman" pitchFamily="18" charset="0"/>
              </a:rPr>
              <a:t>               Detection </a:t>
            </a:r>
            <a:r>
              <a:rPr lang="en-US" dirty="0">
                <a:latin typeface="Times New Roman" pitchFamily="18" charset="0"/>
                <a:cs typeface="Times New Roman" pitchFamily="18" charset="0"/>
              </a:rPr>
              <a:t>of exhaled CO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is one of several independent methods of confirming endotracheal tube position. </a:t>
            </a:r>
            <a:endParaRPr lang="en-US" dirty="0" smtClean="0">
              <a:latin typeface="Times New Roman" pitchFamily="18" charset="0"/>
              <a:cs typeface="Times New Roman" pitchFamily="18" charset="0"/>
            </a:endParaRPr>
          </a:p>
          <a:p>
            <a:pPr marL="0" indent="0" fontAlgn="base">
              <a:buNone/>
            </a:pPr>
            <a:r>
              <a:rPr lang="en-US" dirty="0" smtClean="0">
                <a:latin typeface="Times New Roman" pitchFamily="18" charset="0"/>
                <a:cs typeface="Times New Roman" pitchFamily="18" charset="0"/>
              </a:rPr>
              <a:t>              100</a:t>
            </a:r>
            <a:r>
              <a:rPr lang="en-US" dirty="0">
                <a:latin typeface="Times New Roman" pitchFamily="18" charset="0"/>
                <a:cs typeface="Times New Roman" pitchFamily="18" charset="0"/>
              </a:rPr>
              <a:t>% sensitivity and 100% specificity in identifying correct endotracheal </a:t>
            </a:r>
            <a:r>
              <a:rPr lang="en-US" dirty="0" smtClean="0">
                <a:latin typeface="Times New Roman" pitchFamily="18" charset="0"/>
                <a:cs typeface="Times New Roman" pitchFamily="18" charset="0"/>
              </a:rPr>
              <a:t>tube placement.</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fontAlgn="base">
              <a:buNone/>
            </a:pPr>
            <a:r>
              <a:rPr lang="en-US" dirty="0" smtClean="0">
                <a:latin typeface="Times New Roman" pitchFamily="18" charset="0"/>
                <a:cs typeface="Times New Roman" pitchFamily="18" charset="0"/>
              </a:rPr>
              <a:t>               Recommended as </a:t>
            </a:r>
            <a:r>
              <a:rPr lang="en-US" dirty="0">
                <a:latin typeface="Times New Roman" pitchFamily="18" charset="0"/>
                <a:cs typeface="Times New Roman" pitchFamily="18" charset="0"/>
              </a:rPr>
              <a:t>the most reliable method of confirming and monitoring correct placement of an endotracheal </a:t>
            </a:r>
            <a:r>
              <a:rPr lang="en-US" dirty="0" smtClean="0">
                <a:latin typeface="Times New Roman" pitchFamily="18" charset="0"/>
                <a:cs typeface="Times New Roman" pitchFamily="18" charset="0"/>
              </a:rPr>
              <a:t>tube. </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42535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371600"/>
            <a:ext cx="9144000" cy="5486400"/>
          </a:xfrm>
        </p:spPr>
        <p:txBody>
          <a:bodyPr>
            <a:normAutofit/>
          </a:bodyPr>
          <a:lstStyle/>
          <a:p>
            <a:r>
              <a:rPr lang="en-US" i="1" dirty="0"/>
              <a:t>Esophageal Detector </a:t>
            </a:r>
            <a:r>
              <a:rPr lang="en-US" i="1" dirty="0" smtClean="0"/>
              <a:t>Devices(EDD)</a:t>
            </a:r>
            <a:r>
              <a:rPr lang="en-US" dirty="0" smtClean="0"/>
              <a:t>:-</a:t>
            </a:r>
          </a:p>
          <a:p>
            <a:pPr marL="0" indent="0">
              <a:buNone/>
            </a:pPr>
            <a:r>
              <a:rPr lang="en-US" dirty="0"/>
              <a:t> </a:t>
            </a:r>
            <a:r>
              <a:rPr lang="en-US" dirty="0" smtClean="0"/>
              <a:t>            </a:t>
            </a:r>
            <a:r>
              <a:rPr lang="en-US" dirty="0"/>
              <a:t>C</a:t>
            </a:r>
            <a:r>
              <a:rPr lang="en-US" dirty="0" smtClean="0"/>
              <a:t>onsists </a:t>
            </a:r>
            <a:r>
              <a:rPr lang="en-US" dirty="0"/>
              <a:t>of a bulb that is compressed and attached to the endotracheal tube</a:t>
            </a:r>
            <a:r>
              <a:rPr lang="en-US" dirty="0" smtClean="0"/>
              <a:t>.</a:t>
            </a:r>
          </a:p>
          <a:p>
            <a:pPr marL="0" indent="0">
              <a:buNone/>
            </a:pPr>
            <a:r>
              <a:rPr lang="en-US" dirty="0"/>
              <a:t> </a:t>
            </a:r>
            <a:r>
              <a:rPr lang="en-US" dirty="0" smtClean="0"/>
              <a:t>            </a:t>
            </a:r>
            <a:r>
              <a:rPr lang="en-US" dirty="0"/>
              <a:t>If the tube is in the </a:t>
            </a:r>
            <a:r>
              <a:rPr lang="en-US" dirty="0" smtClean="0"/>
              <a:t>esophagus </a:t>
            </a:r>
            <a:r>
              <a:rPr lang="en-US" dirty="0"/>
              <a:t>the suction created by the </a:t>
            </a:r>
            <a:r>
              <a:rPr lang="en-US" dirty="0" smtClean="0"/>
              <a:t>EDD collapses </a:t>
            </a:r>
            <a:r>
              <a:rPr lang="en-US" dirty="0"/>
              <a:t>the lumen of the esophagus or pull the esophageal tissue against the tip of the tube, and the </a:t>
            </a:r>
            <a:r>
              <a:rPr lang="en-US" dirty="0" smtClean="0"/>
              <a:t>bulb does </a:t>
            </a:r>
            <a:r>
              <a:rPr lang="en-US" dirty="0"/>
              <a:t>not re-expand. </a:t>
            </a: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2473959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371600"/>
            <a:ext cx="9144000" cy="5486400"/>
          </a:xfrm>
        </p:spPr>
        <p:txBody>
          <a:bodyPr>
            <a:normAutofit/>
          </a:bodyPr>
          <a:lstStyle/>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ccuracy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this device does </a:t>
            </a:r>
            <a:r>
              <a:rPr lang="en-US" dirty="0">
                <a:latin typeface="Times New Roman" pitchFamily="18" charset="0"/>
                <a:cs typeface="Times New Roman" pitchFamily="18" charset="0"/>
              </a:rPr>
              <a:t>not exceed that of auscultation and direct visualization for confirming the tracheal position of an endotracheal </a:t>
            </a:r>
            <a:r>
              <a:rPr lang="en-US" dirty="0" smtClean="0">
                <a:latin typeface="Times New Roman" pitchFamily="18" charset="0"/>
                <a:cs typeface="Times New Roman" pitchFamily="18" charset="0"/>
              </a:rPr>
              <a:t>tube.  </a:t>
            </a:r>
          </a:p>
          <a:p>
            <a:r>
              <a:rPr lang="en-US" dirty="0" smtClean="0">
                <a:latin typeface="Times New Roman" pitchFamily="18" charset="0"/>
                <a:cs typeface="Times New Roman" pitchFamily="18" charset="0"/>
              </a:rPr>
              <a:t>Can </a:t>
            </a:r>
            <a:r>
              <a:rPr lang="en-US" dirty="0">
                <a:latin typeface="Times New Roman" pitchFamily="18" charset="0"/>
                <a:cs typeface="Times New Roman" pitchFamily="18" charset="0"/>
              </a:rPr>
              <a:t>be used as the initial method for confirming correct tube placement in addition to clinical assessment </a:t>
            </a:r>
            <a:r>
              <a:rPr lang="en-US" dirty="0" smtClean="0">
                <a:latin typeface="Times New Roman" pitchFamily="18" charset="0"/>
                <a:cs typeface="Times New Roman" pitchFamily="18" charset="0"/>
              </a:rPr>
              <a:t>when </a:t>
            </a:r>
            <a:r>
              <a:rPr lang="en-US" dirty="0">
                <a:latin typeface="Times New Roman" pitchFamily="18" charset="0"/>
                <a:cs typeface="Times New Roman" pitchFamily="18" charset="0"/>
              </a:rPr>
              <a:t>waveform </a:t>
            </a:r>
            <a:r>
              <a:rPr lang="en-US" dirty="0" err="1">
                <a:latin typeface="Times New Roman" pitchFamily="18" charset="0"/>
                <a:cs typeface="Times New Roman" pitchFamily="18" charset="0"/>
              </a:rPr>
              <a:t>capnography</a:t>
            </a:r>
            <a:r>
              <a:rPr lang="en-US" dirty="0">
                <a:latin typeface="Times New Roman" pitchFamily="18" charset="0"/>
                <a:cs typeface="Times New Roman" pitchFamily="18" charset="0"/>
              </a:rPr>
              <a:t> is not </a:t>
            </a:r>
            <a:r>
              <a:rPr lang="en-US" dirty="0" smtClean="0">
                <a:latin typeface="Times New Roman" pitchFamily="18" charset="0"/>
                <a:cs typeface="Times New Roman" pitchFamily="18" charset="0"/>
              </a:rPr>
              <a:t>available.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16927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Rescue breaths</a:t>
            </a:r>
            <a:endParaRPr lang="en-US" dirty="0"/>
          </a:p>
        </p:txBody>
      </p:sp>
      <p:sp>
        <p:nvSpPr>
          <p:cNvPr id="3" name="Content Placeholder 2"/>
          <p:cNvSpPr>
            <a:spLocks noGrp="1"/>
          </p:cNvSpPr>
          <p:nvPr>
            <p:ph idx="1"/>
          </p:nvPr>
        </p:nvSpPr>
        <p:spPr>
          <a:xfrm>
            <a:off x="0" y="1143000"/>
            <a:ext cx="9144000" cy="5715000"/>
          </a:xfrm>
        </p:spPr>
        <p:txBody>
          <a:bodyPr>
            <a:normAutofit/>
          </a:bodyPr>
          <a:lstStyle/>
          <a:p>
            <a:pPr marL="0" indent="0" fontAlgn="base">
              <a:buNone/>
            </a:pPr>
            <a:r>
              <a:rPr lang="en-US" dirty="0" smtClean="0"/>
              <a:t>         A </a:t>
            </a:r>
            <a:r>
              <a:rPr lang="en-US" dirty="0"/>
              <a:t>trained rescuer should deliver rescue breaths by mouth-to-mouth or bag-mask to provide oxygenation and ventilation, as follows</a:t>
            </a:r>
            <a:r>
              <a:rPr lang="en-US" dirty="0" smtClean="0"/>
              <a:t>:</a:t>
            </a:r>
          </a:p>
          <a:p>
            <a:pPr marL="0" indent="0" fontAlgn="base">
              <a:buNone/>
            </a:pPr>
            <a:endParaRPr lang="en-US" dirty="0"/>
          </a:p>
          <a:p>
            <a:pPr fontAlgn="base"/>
            <a:r>
              <a:rPr lang="en-US" dirty="0"/>
              <a:t>Deliver each rescue breath over 1 </a:t>
            </a:r>
            <a:r>
              <a:rPr lang="en-US" dirty="0" smtClean="0"/>
              <a:t>second </a:t>
            </a:r>
            <a:endParaRPr lang="en-US" dirty="0"/>
          </a:p>
          <a:p>
            <a:pPr fontAlgn="base"/>
            <a:r>
              <a:rPr lang="en-US" dirty="0"/>
              <a:t>Give a sufficient tidal volume to produce </a:t>
            </a:r>
            <a:r>
              <a:rPr lang="en-US" i="1" dirty="0"/>
              <a:t>visible chest </a:t>
            </a:r>
            <a:r>
              <a:rPr lang="en-US" i="1" dirty="0" smtClean="0"/>
              <a:t>rise</a:t>
            </a:r>
            <a:r>
              <a:rPr lang="en-US" dirty="0"/>
              <a:t>.</a:t>
            </a:r>
          </a:p>
          <a:p>
            <a:pPr fontAlgn="base"/>
            <a:r>
              <a:rPr lang="en-US" dirty="0"/>
              <a:t>Use a compression to ventilation ratio of 30 chest compressions to 2 ventilations.</a:t>
            </a:r>
          </a:p>
          <a:p>
            <a:endParaRPr lang="en-US" dirty="0"/>
          </a:p>
        </p:txBody>
      </p:sp>
    </p:spTree>
    <p:extLst>
      <p:ext uri="{BB962C8B-B14F-4D97-AF65-F5344CB8AC3E}">
        <p14:creationId xmlns:p14="http://schemas.microsoft.com/office/powerpoint/2010/main" val="2117327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1"/>
          </p:nvPr>
        </p:nvSpPr>
        <p:spPr>
          <a:xfrm>
            <a:off x="468313" y="404813"/>
            <a:ext cx="4038600" cy="6310312"/>
          </a:xfrm>
          <a:ln>
            <a:solidFill>
              <a:schemeClr val="accent1"/>
            </a:solidFill>
          </a:ln>
        </p:spPr>
        <p:txBody>
          <a:bodyPr>
            <a:normAutofit/>
          </a:bodyPr>
          <a:lstStyle/>
          <a:p>
            <a:pPr marL="609600" indent="-609600" eaLnBrk="1" hangingPunct="1">
              <a:buFont typeface="Wingdings" pitchFamily="2" charset="2"/>
              <a:buNone/>
              <a:defRPr/>
            </a:pPr>
            <a:r>
              <a:rPr lang="en-GB" u="sng" dirty="0" smtClean="0">
                <a:effectLst>
                  <a:outerShdw blurRad="38100" dist="38100" dir="2700000" algn="tl">
                    <a:srgbClr val="000000"/>
                  </a:outerShdw>
                </a:effectLst>
                <a:latin typeface="Times New Roman" pitchFamily="18" charset="0"/>
                <a:cs typeface="Times New Roman" pitchFamily="18" charset="0"/>
              </a:rPr>
              <a:t>Types (forms) of cardiac arrest</a:t>
            </a:r>
            <a:r>
              <a:rPr lang="en-GB" dirty="0" smtClean="0">
                <a:effectLst>
                  <a:outerShdw blurRad="38100" dist="38100" dir="2700000" algn="tl">
                    <a:srgbClr val="000000"/>
                  </a:outerShdw>
                </a:effectLst>
                <a:latin typeface="Times New Roman" pitchFamily="18" charset="0"/>
                <a:cs typeface="Times New Roman" pitchFamily="18" charset="0"/>
              </a:rPr>
              <a:t>:</a:t>
            </a:r>
          </a:p>
          <a:p>
            <a:pPr marL="609600" indent="-609600" eaLnBrk="1" hangingPunct="1">
              <a:buFont typeface="Wingdings" pitchFamily="2" charset="2"/>
              <a:buAutoNum type="arabicParenR"/>
              <a:defRPr/>
            </a:pPr>
            <a:r>
              <a:rPr lang="en-GB" dirty="0" err="1" smtClean="0">
                <a:effectLst/>
                <a:latin typeface="Times New Roman" pitchFamily="18" charset="0"/>
                <a:cs typeface="Times New Roman" pitchFamily="18" charset="0"/>
              </a:rPr>
              <a:t>Asystole</a:t>
            </a:r>
            <a:r>
              <a:rPr lang="en-GB" dirty="0" smtClean="0">
                <a:effectLst/>
                <a:latin typeface="Times New Roman" pitchFamily="18" charset="0"/>
                <a:cs typeface="Times New Roman" pitchFamily="18" charset="0"/>
              </a:rPr>
              <a:t> (Isoelectric line).</a:t>
            </a:r>
          </a:p>
          <a:p>
            <a:pPr marL="0" indent="0" eaLnBrk="1" hangingPunct="1">
              <a:buNone/>
              <a:defRPr/>
            </a:pPr>
            <a:r>
              <a:rPr lang="en-GB" dirty="0" smtClean="0">
                <a:latin typeface="Times New Roman" pitchFamily="18" charset="0"/>
                <a:cs typeface="Times New Roman" pitchFamily="18" charset="0"/>
              </a:rPr>
              <a:t>2</a:t>
            </a:r>
            <a:r>
              <a:rPr lang="en-GB" dirty="0" smtClean="0">
                <a:effectLst/>
                <a:latin typeface="Times New Roman" pitchFamily="18" charset="0"/>
                <a:cs typeface="Times New Roman" pitchFamily="18" charset="0"/>
              </a:rPr>
              <a:t>    Ventricular fibrillation (VF).</a:t>
            </a:r>
          </a:p>
          <a:p>
            <a:pPr marL="0" indent="0" eaLnBrk="1" hangingPunct="1">
              <a:buNone/>
              <a:defRPr/>
            </a:pPr>
            <a:r>
              <a:rPr lang="en-GB" dirty="0" smtClean="0">
                <a:effectLst/>
                <a:latin typeface="Times New Roman" pitchFamily="18" charset="0"/>
                <a:cs typeface="Times New Roman" pitchFamily="18" charset="0"/>
              </a:rPr>
              <a:t> 3) Ventricular tachycardia (VT).</a:t>
            </a:r>
          </a:p>
          <a:p>
            <a:pPr marL="0" indent="0" eaLnBrk="1" hangingPunct="1">
              <a:buNone/>
              <a:defRPr/>
            </a:pPr>
            <a:r>
              <a:rPr lang="en-GB" dirty="0" smtClean="0"/>
              <a:t>  4)    </a:t>
            </a:r>
            <a:r>
              <a:rPr lang="en-GB" dirty="0"/>
              <a:t>P</a:t>
            </a:r>
            <a:r>
              <a:rPr lang="en-GB" dirty="0" smtClean="0">
                <a:effectLst/>
              </a:rPr>
              <a:t>ulseless electrical activity(PEA)</a:t>
            </a:r>
          </a:p>
        </p:txBody>
      </p:sp>
      <p:pic>
        <p:nvPicPr>
          <p:cNvPr id="5123" name="Picture 2" descr="014 ECG asystole smal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3760" r="7913"/>
          <a:stretch>
            <a:fillRect/>
          </a:stretch>
        </p:blipFill>
        <p:spPr>
          <a:xfrm>
            <a:off x="4716463" y="1484313"/>
            <a:ext cx="4103687" cy="701675"/>
          </a:xfrm>
        </p:spPr>
      </p:pic>
      <p:pic>
        <p:nvPicPr>
          <p:cNvPr id="5124" name="Picture 2" descr="009 ECG coarse vfib small"/>
          <p:cNvPicPr>
            <a:picLocks noChangeAspect="1" noChangeArrowheads="1"/>
          </p:cNvPicPr>
          <p:nvPr/>
        </p:nvPicPr>
        <p:blipFill>
          <a:blip r:embed="rId3">
            <a:extLst>
              <a:ext uri="{28A0092B-C50C-407E-A947-70E740481C1C}">
                <a14:useLocalDpi xmlns:a14="http://schemas.microsoft.com/office/drawing/2010/main" val="0"/>
              </a:ext>
            </a:extLst>
          </a:blip>
          <a:srcRect l="4584" r="11768"/>
          <a:stretch>
            <a:fillRect/>
          </a:stretch>
        </p:blipFill>
        <p:spPr bwMode="auto">
          <a:xfrm>
            <a:off x="4716463" y="2492375"/>
            <a:ext cx="413543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011 ECG vtach"/>
          <p:cNvPicPr>
            <a:picLocks noChangeAspect="1" noChangeArrowheads="1"/>
          </p:cNvPicPr>
          <p:nvPr/>
        </p:nvPicPr>
        <p:blipFill>
          <a:blip r:embed="rId4">
            <a:extLst>
              <a:ext uri="{28A0092B-C50C-407E-A947-70E740481C1C}">
                <a14:useLocalDpi xmlns:a14="http://schemas.microsoft.com/office/drawing/2010/main" val="0"/>
              </a:ext>
            </a:extLst>
          </a:blip>
          <a:srcRect l="3479" r="8235"/>
          <a:stretch>
            <a:fillRect/>
          </a:stretch>
        </p:blipFill>
        <p:spPr bwMode="auto">
          <a:xfrm>
            <a:off x="4716463" y="3860800"/>
            <a:ext cx="4211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 descr="020 ECG av-block III° - complete heartblock small"/>
          <p:cNvPicPr>
            <a:picLocks noChangeAspect="1" noChangeArrowheads="1"/>
          </p:cNvPicPr>
          <p:nvPr/>
        </p:nvPicPr>
        <p:blipFill>
          <a:blip r:embed="rId5">
            <a:extLst>
              <a:ext uri="{28A0092B-C50C-407E-A947-70E740481C1C}">
                <a14:useLocalDpi xmlns:a14="http://schemas.microsoft.com/office/drawing/2010/main" val="0"/>
              </a:ext>
            </a:extLst>
          </a:blip>
          <a:srcRect l="10834" r="12500"/>
          <a:stretch>
            <a:fillRect/>
          </a:stretch>
        </p:blipFill>
        <p:spPr bwMode="auto">
          <a:xfrm>
            <a:off x="4716463" y="5084763"/>
            <a:ext cx="41878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223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techniques</a:t>
            </a:r>
            <a:endParaRPr lang="en-US" dirty="0"/>
          </a:p>
        </p:txBody>
      </p:sp>
      <p:sp>
        <p:nvSpPr>
          <p:cNvPr id="3" name="Content Placeholder 2"/>
          <p:cNvSpPr>
            <a:spLocks noGrp="1"/>
          </p:cNvSpPr>
          <p:nvPr>
            <p:ph idx="1"/>
          </p:nvPr>
        </p:nvSpPr>
        <p:spPr>
          <a:xfrm>
            <a:off x="0" y="1600200"/>
            <a:ext cx="9144000" cy="5257800"/>
          </a:xfrm>
        </p:spPr>
        <p:txBody>
          <a:bodyPr/>
          <a:lstStyle/>
          <a:p>
            <a:pPr marL="514350" indent="-514350">
              <a:buAutoNum type="arabicParenR"/>
            </a:pPr>
            <a:r>
              <a:rPr lang="en-GB" dirty="0" smtClean="0"/>
              <a:t>Mouth </a:t>
            </a:r>
            <a:r>
              <a:rPr lang="en-GB" dirty="0"/>
              <a:t>to mouth breathing: </a:t>
            </a:r>
            <a:endParaRPr lang="en-GB" dirty="0" smtClean="0"/>
          </a:p>
          <a:p>
            <a:pPr marL="0" indent="0">
              <a:buNone/>
            </a:pPr>
            <a:r>
              <a:rPr lang="en-GB" dirty="0"/>
              <a:t> </a:t>
            </a:r>
            <a:r>
              <a:rPr lang="en-GB" dirty="0" smtClean="0"/>
              <a:t>             With </a:t>
            </a:r>
            <a:r>
              <a:rPr lang="en-GB" dirty="0"/>
              <a:t>the airway held open, pinch the nostrils closed, take a deep breath and seal your lips over he patients mouth. </a:t>
            </a:r>
            <a:endParaRPr lang="en-GB" dirty="0" smtClean="0"/>
          </a:p>
          <a:p>
            <a:pPr marL="0" indent="0">
              <a:buNone/>
            </a:pPr>
            <a:r>
              <a:rPr lang="en-GB" dirty="0"/>
              <a:t> </a:t>
            </a:r>
            <a:r>
              <a:rPr lang="en-GB" dirty="0" smtClean="0"/>
              <a:t>            Blow </a:t>
            </a:r>
            <a:r>
              <a:rPr lang="en-GB" dirty="0"/>
              <a:t>steadily into the patients mouth watching the chest rise as if the patient was taking a deep breath</a:t>
            </a:r>
            <a:endParaRPr lang="en-US" dirty="0"/>
          </a:p>
        </p:txBody>
      </p:sp>
    </p:spTree>
    <p:extLst>
      <p:ext uri="{BB962C8B-B14F-4D97-AF65-F5344CB8AC3E}">
        <p14:creationId xmlns:p14="http://schemas.microsoft.com/office/powerpoint/2010/main" val="1573038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techniques</a:t>
            </a:r>
            <a:endParaRPr lang="en-US" dirty="0"/>
          </a:p>
        </p:txBody>
      </p:sp>
      <p:sp>
        <p:nvSpPr>
          <p:cNvPr id="3" name="Content Placeholder 2"/>
          <p:cNvSpPr>
            <a:spLocks noGrp="1"/>
          </p:cNvSpPr>
          <p:nvPr>
            <p:ph idx="1"/>
          </p:nvPr>
        </p:nvSpPr>
        <p:spPr/>
        <p:txBody>
          <a:bodyPr/>
          <a:lstStyle/>
          <a:p>
            <a:pPr marL="533400" indent="-533400">
              <a:buNone/>
              <a:defRPr/>
            </a:pPr>
            <a:r>
              <a:rPr lang="en-GB" dirty="0"/>
              <a:t>2) Mouth to nose breathing: seal the mouth shut and breathe steadily though the nose.</a:t>
            </a:r>
          </a:p>
          <a:p>
            <a:pPr marL="533400" indent="-533400">
              <a:buNone/>
              <a:defRPr/>
            </a:pPr>
            <a:r>
              <a:rPr lang="en-GB" dirty="0" smtClean="0"/>
              <a:t>3</a:t>
            </a:r>
            <a:r>
              <a:rPr lang="en-GB" dirty="0"/>
              <a:t>) Mouth to mouth and nose: is used in infants and small children.</a:t>
            </a:r>
          </a:p>
          <a:p>
            <a:pPr marL="0" lvl="1" indent="0">
              <a:buNone/>
            </a:pPr>
            <a:r>
              <a:rPr lang="en-US" dirty="0" smtClean="0">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GB" dirty="0">
                <a:latin typeface="Times New Roman" pitchFamily="18" charset="0"/>
                <a:cs typeface="Times New Roman" pitchFamily="18" charset="0"/>
              </a:rPr>
              <a:t>Expired air contains </a:t>
            </a:r>
            <a:r>
              <a:rPr lang="en-GB" b="1" dirty="0">
                <a:solidFill>
                  <a:srgbClr val="FF0000"/>
                </a:solidFill>
                <a:latin typeface="Times New Roman" pitchFamily="18" charset="0"/>
                <a:cs typeface="Times New Roman" pitchFamily="18" charset="0"/>
              </a:rPr>
              <a:t>16% </a:t>
            </a:r>
            <a:r>
              <a:rPr lang="en-GB" b="1" dirty="0" smtClean="0">
                <a:solidFill>
                  <a:srgbClr val="FF0000"/>
                </a:solidFill>
                <a:latin typeface="Times New Roman" pitchFamily="18" charset="0"/>
                <a:cs typeface="Times New Roman" pitchFamily="18" charset="0"/>
              </a:rPr>
              <a:t>O</a:t>
            </a:r>
            <a:r>
              <a:rPr lang="en-GB" b="1" baseline="-25000" dirty="0" smtClean="0">
                <a:solidFill>
                  <a:srgbClr val="FF0000"/>
                </a:solidFill>
                <a:latin typeface="Times New Roman" pitchFamily="18" charset="0"/>
                <a:cs typeface="Times New Roman" pitchFamily="18" charset="0"/>
              </a:rPr>
              <a:t>2</a:t>
            </a:r>
            <a:r>
              <a:rPr lang="en-GB" b="1" baseline="-25000" dirty="0" smtClean="0">
                <a:latin typeface="Times New Roman" pitchFamily="18" charset="0"/>
                <a:cs typeface="Times New Roman" pitchFamily="18" charset="0"/>
              </a:rPr>
              <a:t>,</a:t>
            </a:r>
            <a:r>
              <a:rPr lang="en-GB" dirty="0" smtClean="0">
                <a:solidFill>
                  <a:srgbClr val="FF0000"/>
                </a:solidFill>
                <a:latin typeface="Times New Roman" pitchFamily="18" charset="0"/>
                <a:cs typeface="Times New Roman" pitchFamily="18" charset="0"/>
              </a:rPr>
              <a:t> </a:t>
            </a:r>
            <a:r>
              <a:rPr lang="en-GB" dirty="0">
                <a:latin typeface="Times New Roman" pitchFamily="18" charset="0"/>
                <a:cs typeface="Times New Roman" pitchFamily="18" charset="0"/>
              </a:rPr>
              <a:t>S</a:t>
            </a:r>
            <a:r>
              <a:rPr lang="en-GB" dirty="0" smtClean="0">
                <a:latin typeface="Times New Roman" pitchFamily="18" charset="0"/>
                <a:cs typeface="Times New Roman" pitchFamily="18" charset="0"/>
              </a:rPr>
              <a:t>o </a:t>
            </a:r>
            <a:r>
              <a:rPr lang="en-GB" dirty="0">
                <a:latin typeface="Times New Roman" pitchFamily="18" charset="0"/>
                <a:cs typeface="Times New Roman" pitchFamily="18" charset="0"/>
              </a:rPr>
              <a:t>supplemental 100% O</a:t>
            </a:r>
            <a:r>
              <a:rPr lang="en-GB" baseline="-25000" dirty="0">
                <a:latin typeface="Times New Roman" pitchFamily="18" charset="0"/>
                <a:cs typeface="Times New Roman" pitchFamily="18" charset="0"/>
              </a:rPr>
              <a:t>2</a:t>
            </a:r>
            <a:r>
              <a:rPr lang="en-GB" dirty="0">
                <a:latin typeface="Times New Roman" pitchFamily="18" charset="0"/>
                <a:cs typeface="Times New Roman" pitchFamily="18" charset="0"/>
              </a:rPr>
              <a:t> should be used as soon as possible.</a:t>
            </a:r>
          </a:p>
          <a:p>
            <a:pPr marL="0" indent="0">
              <a:buNone/>
            </a:pPr>
            <a:endParaRPr lang="en-US" dirty="0"/>
          </a:p>
        </p:txBody>
      </p:sp>
    </p:spTree>
    <p:extLst>
      <p:ext uri="{BB962C8B-B14F-4D97-AF65-F5344CB8AC3E}">
        <p14:creationId xmlns:p14="http://schemas.microsoft.com/office/powerpoint/2010/main" val="2641329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techniques</a:t>
            </a:r>
            <a:endParaRPr lang="en-US" dirty="0"/>
          </a:p>
        </p:txBody>
      </p:sp>
      <p:sp>
        <p:nvSpPr>
          <p:cNvPr id="3" name="Content Placeholder 2"/>
          <p:cNvSpPr>
            <a:spLocks noGrp="1"/>
          </p:cNvSpPr>
          <p:nvPr>
            <p:ph idx="1"/>
          </p:nvPr>
        </p:nvSpPr>
        <p:spPr/>
        <p:txBody>
          <a:bodyPr>
            <a:normAutofit/>
          </a:bodyPr>
          <a:lstStyle/>
          <a:p>
            <a:pPr>
              <a:buNone/>
              <a:defRPr/>
            </a:pPr>
            <a:r>
              <a:rPr lang="en-GB" dirty="0" smtClean="0">
                <a:latin typeface="Times New Roman" pitchFamily="18" charset="0"/>
                <a:cs typeface="Times New Roman" pitchFamily="18" charset="0"/>
              </a:rPr>
              <a:t>1</a:t>
            </a:r>
            <a:r>
              <a:rPr lang="en-GB" dirty="0">
                <a:latin typeface="Times New Roman" pitchFamily="18" charset="0"/>
                <a:cs typeface="Times New Roman" pitchFamily="18" charset="0"/>
              </a:rPr>
              <a:t>) Self-inflating resuscitation bag (</a:t>
            </a:r>
            <a:r>
              <a:rPr lang="en-GB" dirty="0" err="1">
                <a:latin typeface="Times New Roman" pitchFamily="18" charset="0"/>
                <a:cs typeface="Times New Roman" pitchFamily="18" charset="0"/>
              </a:rPr>
              <a:t>Ambu</a:t>
            </a:r>
            <a:r>
              <a:rPr lang="en-GB" dirty="0">
                <a:latin typeface="Times New Roman" pitchFamily="18" charset="0"/>
                <a:cs typeface="Times New Roman" pitchFamily="18" charset="0"/>
              </a:rPr>
              <a:t> bag):</a:t>
            </a:r>
          </a:p>
          <a:p>
            <a:pPr>
              <a:defRPr/>
            </a:pPr>
            <a:r>
              <a:rPr lang="en-GB" dirty="0" smtClean="0">
                <a:latin typeface="Times New Roman" pitchFamily="18" charset="0"/>
                <a:cs typeface="Times New Roman" pitchFamily="18" charset="0"/>
              </a:rPr>
              <a:t>        When </a:t>
            </a:r>
            <a:r>
              <a:rPr lang="en-GB" dirty="0">
                <a:latin typeface="Times New Roman" pitchFamily="18" charset="0"/>
                <a:cs typeface="Times New Roman" pitchFamily="18" charset="0"/>
              </a:rPr>
              <a:t>used without a source of O</a:t>
            </a:r>
            <a:r>
              <a:rPr lang="en-GB" b="1" baseline="-25000" dirty="0">
                <a:latin typeface="Times New Roman" pitchFamily="18" charset="0"/>
                <a:cs typeface="Times New Roman" pitchFamily="18" charset="0"/>
              </a:rPr>
              <a:t>2</a:t>
            </a:r>
            <a:r>
              <a:rPr lang="en-GB" b="1" dirty="0">
                <a:latin typeface="Times New Roman" pitchFamily="18" charset="0"/>
                <a:cs typeface="Times New Roman" pitchFamily="18" charset="0"/>
              </a:rPr>
              <a:t> </a:t>
            </a:r>
            <a:r>
              <a:rPr lang="en-GB" dirty="0">
                <a:latin typeface="Times New Roman" pitchFamily="18" charset="0"/>
                <a:cs typeface="Times New Roman" pitchFamily="18" charset="0"/>
              </a:rPr>
              <a:t>(room air) gives </a:t>
            </a:r>
            <a:r>
              <a:rPr lang="en-GB" b="1" dirty="0">
                <a:solidFill>
                  <a:srgbClr val="A50021"/>
                </a:solidFill>
                <a:latin typeface="Times New Roman" pitchFamily="18" charset="0"/>
                <a:cs typeface="Times New Roman" pitchFamily="18" charset="0"/>
              </a:rPr>
              <a:t>21% O</a:t>
            </a:r>
            <a:r>
              <a:rPr lang="en-GB" b="1" baseline="-25000" dirty="0">
                <a:solidFill>
                  <a:srgbClr val="A50021"/>
                </a:solidFill>
                <a:latin typeface="Times New Roman" pitchFamily="18" charset="0"/>
                <a:cs typeface="Times New Roman" pitchFamily="18" charset="0"/>
              </a:rPr>
              <a:t>2</a:t>
            </a:r>
            <a:r>
              <a:rPr lang="en-GB" b="1" dirty="0">
                <a:latin typeface="Times New Roman" pitchFamily="18" charset="0"/>
                <a:cs typeface="Times New Roman" pitchFamily="18" charset="0"/>
              </a:rPr>
              <a:t>.</a:t>
            </a:r>
            <a:endParaRPr lang="en-GB" dirty="0">
              <a:latin typeface="Times New Roman" pitchFamily="18" charset="0"/>
              <a:cs typeface="Times New Roman" pitchFamily="18" charset="0"/>
            </a:endParaRPr>
          </a:p>
          <a:p>
            <a:pPr>
              <a:defRPr/>
            </a:pPr>
            <a:r>
              <a:rPr lang="en-GB" dirty="0" smtClean="0">
                <a:latin typeface="Times New Roman" pitchFamily="18" charset="0"/>
                <a:cs typeface="Times New Roman" pitchFamily="18" charset="0"/>
              </a:rPr>
              <a:t>       When </a:t>
            </a:r>
            <a:r>
              <a:rPr lang="en-GB" dirty="0">
                <a:latin typeface="Times New Roman" pitchFamily="18" charset="0"/>
                <a:cs typeface="Times New Roman" pitchFamily="18" charset="0"/>
              </a:rPr>
              <a:t>connected to a source of O</a:t>
            </a:r>
            <a:r>
              <a:rPr lang="en-GB" b="1" baseline="-25000" dirty="0">
                <a:latin typeface="Times New Roman" pitchFamily="18" charset="0"/>
                <a:cs typeface="Times New Roman" pitchFamily="18" charset="0"/>
              </a:rPr>
              <a:t>2</a:t>
            </a:r>
            <a:r>
              <a:rPr lang="en-GB" dirty="0">
                <a:latin typeface="Times New Roman" pitchFamily="18" charset="0"/>
                <a:cs typeface="Times New Roman" pitchFamily="18" charset="0"/>
              </a:rPr>
              <a:t> (10-15 L/min) gives </a:t>
            </a:r>
            <a:r>
              <a:rPr lang="en-GB" b="1" dirty="0">
                <a:solidFill>
                  <a:srgbClr val="A50021"/>
                </a:solidFill>
                <a:latin typeface="Times New Roman" pitchFamily="18" charset="0"/>
                <a:cs typeface="Times New Roman" pitchFamily="18" charset="0"/>
              </a:rPr>
              <a:t>45% O</a:t>
            </a:r>
            <a:r>
              <a:rPr lang="en-GB" b="1" baseline="-25000" dirty="0">
                <a:solidFill>
                  <a:srgbClr val="A50021"/>
                </a:solidFill>
                <a:latin typeface="Times New Roman" pitchFamily="18" charset="0"/>
                <a:cs typeface="Times New Roman" pitchFamily="18" charset="0"/>
              </a:rPr>
              <a:t>2</a:t>
            </a:r>
            <a:r>
              <a:rPr lang="en-GB" b="1" dirty="0">
                <a:latin typeface="Times New Roman" pitchFamily="18" charset="0"/>
                <a:cs typeface="Times New Roman" pitchFamily="18" charset="0"/>
              </a:rPr>
              <a:t>.</a:t>
            </a:r>
            <a:endParaRPr lang="en-GB" dirty="0">
              <a:latin typeface="Times New Roman" pitchFamily="18" charset="0"/>
              <a:cs typeface="Times New Roman" pitchFamily="18" charset="0"/>
            </a:endParaRPr>
          </a:p>
          <a:p>
            <a:pPr>
              <a:defRPr/>
            </a:pPr>
            <a:r>
              <a:rPr lang="en-GB" dirty="0" smtClean="0">
                <a:latin typeface="Times New Roman" pitchFamily="18" charset="0"/>
                <a:cs typeface="Times New Roman" pitchFamily="18" charset="0"/>
              </a:rPr>
              <a:t>        If </a:t>
            </a:r>
            <a:r>
              <a:rPr lang="en-GB" dirty="0">
                <a:latin typeface="Times New Roman" pitchFamily="18" charset="0"/>
                <a:cs typeface="Times New Roman" pitchFamily="18" charset="0"/>
              </a:rPr>
              <a:t>a reservoir bag is added it can give up to </a:t>
            </a:r>
            <a:r>
              <a:rPr lang="en-GB" b="1" dirty="0">
                <a:solidFill>
                  <a:srgbClr val="A50021"/>
                </a:solidFill>
                <a:latin typeface="Times New Roman" pitchFamily="18" charset="0"/>
                <a:cs typeface="Times New Roman" pitchFamily="18" charset="0"/>
              </a:rPr>
              <a:t>85% O</a:t>
            </a:r>
            <a:r>
              <a:rPr lang="en-GB" b="1" baseline="-25000" dirty="0">
                <a:solidFill>
                  <a:srgbClr val="A50021"/>
                </a:solidFill>
                <a:latin typeface="Times New Roman" pitchFamily="18" charset="0"/>
                <a:cs typeface="Times New Roman" pitchFamily="18" charset="0"/>
              </a:rPr>
              <a:t>2</a:t>
            </a:r>
            <a:r>
              <a:rPr lang="en-GB" dirty="0">
                <a:latin typeface="Times New Roman" pitchFamily="18" charset="0"/>
                <a:cs typeface="Times New Roman" pitchFamily="18" charset="0"/>
              </a:rPr>
              <a:t>.</a:t>
            </a:r>
          </a:p>
          <a:p>
            <a:pPr>
              <a:buNone/>
              <a:defRPr/>
            </a:pPr>
            <a:r>
              <a:rPr lang="en-GB" dirty="0" smtClean="0">
                <a:latin typeface="Times New Roman" pitchFamily="18" charset="0"/>
                <a:cs typeface="Times New Roman" pitchFamily="18" charset="0"/>
              </a:rPr>
              <a:t>2</a:t>
            </a:r>
            <a:r>
              <a:rPr lang="en-GB" dirty="0">
                <a:latin typeface="Times New Roman" pitchFamily="18" charset="0"/>
                <a:cs typeface="Times New Roman" pitchFamily="18" charset="0"/>
              </a:rPr>
              <a:t>) Mechanical ventilator </a:t>
            </a:r>
          </a:p>
          <a:p>
            <a:endParaRPr lang="en-US" dirty="0"/>
          </a:p>
        </p:txBody>
      </p:sp>
    </p:spTree>
    <p:extLst>
      <p:ext uri="{BB962C8B-B14F-4D97-AF65-F5344CB8AC3E}">
        <p14:creationId xmlns:p14="http://schemas.microsoft.com/office/powerpoint/2010/main" val="2005878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1"/>
            <a:ext cx="7086600" cy="914400"/>
          </a:xfrm>
        </p:spPr>
        <p:txBody>
          <a:bodyPr>
            <a:normAutofit/>
          </a:bodyPr>
          <a:lstStyle/>
          <a:p>
            <a:r>
              <a:rPr lang="en-US" sz="5400" dirty="0" smtClean="0">
                <a:latin typeface="Belwe Bd BT" pitchFamily="18" charset="0"/>
              </a:rPr>
              <a:t>Defibrillation</a:t>
            </a:r>
            <a:endParaRPr lang="en-US" sz="3200" dirty="0">
              <a:latin typeface="Belwe Bd BT" pitchFamily="18" charset="0"/>
            </a:endParaRPr>
          </a:p>
        </p:txBody>
      </p:sp>
      <p:sp>
        <p:nvSpPr>
          <p:cNvPr id="3" name="Content Placeholder 2"/>
          <p:cNvSpPr>
            <a:spLocks noGrp="1"/>
          </p:cNvSpPr>
          <p:nvPr>
            <p:ph idx="1"/>
          </p:nvPr>
        </p:nvSpPr>
        <p:spPr>
          <a:xfrm>
            <a:off x="0" y="2438400"/>
            <a:ext cx="8991600" cy="4419601"/>
          </a:xfrm>
        </p:spPr>
        <p:txBody>
          <a:bodyPr>
            <a:normAutofit lnSpcReduction="10000"/>
          </a:bodyPr>
          <a:lstStyle/>
          <a:p>
            <a:r>
              <a:rPr lang="en-US" dirty="0" smtClean="0">
                <a:latin typeface="Calibri" pitchFamily="34" charset="0"/>
              </a:rPr>
              <a:t>Indications of defibrillation: ventricular fibrillation and pulseless ventricular tachycardia.</a:t>
            </a:r>
          </a:p>
          <a:p>
            <a:r>
              <a:rPr lang="en-US" dirty="0" smtClean="0">
                <a:latin typeface="Calibri" pitchFamily="34" charset="0"/>
              </a:rPr>
              <a:t>Shock should be delivered within 3 minutes of arrest.</a:t>
            </a:r>
          </a:p>
          <a:p>
            <a:r>
              <a:rPr lang="en-US" dirty="0" smtClean="0">
                <a:latin typeface="Calibri" pitchFamily="34" charset="0"/>
              </a:rPr>
              <a:t>Defibrillators deliver energy either in monophasic or biphasic waveforms. </a:t>
            </a:r>
          </a:p>
          <a:p>
            <a:r>
              <a:rPr lang="en-US" dirty="0" smtClean="0">
                <a:latin typeface="Calibri" pitchFamily="34" charset="0"/>
              </a:rPr>
              <a:t>Biphasic defibrillators are recommended as they achieve the same degree of success with less energy thereby less myocardial damage.</a:t>
            </a:r>
          </a:p>
          <a:p>
            <a:pPr marL="45720" indent="0">
              <a:buNone/>
            </a:pPr>
            <a:endParaRPr lang="en-US" dirty="0" smtClean="0">
              <a:solidFill>
                <a:srgbClr val="002060"/>
              </a:solidFill>
              <a:latin typeface="Calibri" pitchFamily="34" charset="0"/>
            </a:endParaRPr>
          </a:p>
          <a:p>
            <a:endParaRPr lang="en-US" dirty="0">
              <a:solidFill>
                <a:srgbClr val="002060"/>
              </a:solidFill>
              <a:latin typeface="Calibri" pitchFamily="34" charset="0"/>
            </a:endParaRPr>
          </a:p>
        </p:txBody>
      </p:sp>
      <p:sp>
        <p:nvSpPr>
          <p:cNvPr id="4" name="Rectangle 3"/>
          <p:cNvSpPr/>
          <p:nvPr/>
        </p:nvSpPr>
        <p:spPr>
          <a:xfrm>
            <a:off x="463138" y="1330037"/>
            <a:ext cx="8147462" cy="1200329"/>
          </a:xfrm>
          <a:prstGeom prst="rect">
            <a:avLst/>
          </a:prstGeom>
        </p:spPr>
        <p:txBody>
          <a:bodyPr wrap="square">
            <a:spAutoFit/>
          </a:bodyPr>
          <a:lstStyle/>
          <a:p>
            <a:pPr algn="ctr"/>
            <a:r>
              <a:rPr lang="en-US" sz="2400" b="1" dirty="0" smtClean="0">
                <a:latin typeface="Times New Roman" pitchFamily="18" charset="0"/>
                <a:cs typeface="Times New Roman" pitchFamily="18" charset="0"/>
              </a:rPr>
              <a:t>Defibrillation involves delivery of current through the chest and to the heart to </a:t>
            </a:r>
            <a:r>
              <a:rPr lang="en-US" sz="2400" b="1" dirty="0" err="1" smtClean="0">
                <a:latin typeface="Times New Roman" pitchFamily="18" charset="0"/>
                <a:cs typeface="Times New Roman" pitchFamily="18" charset="0"/>
              </a:rPr>
              <a:t>depolarise</a:t>
            </a:r>
            <a:r>
              <a:rPr lang="en-US" sz="2400" b="1" dirty="0" smtClean="0">
                <a:latin typeface="Times New Roman" pitchFamily="18" charset="0"/>
                <a:cs typeface="Times New Roman" pitchFamily="18" charset="0"/>
              </a:rPr>
              <a:t> myocardial cells simultaneously and eliminate ventricular fibrillation</a:t>
            </a:r>
            <a:endParaRPr lang="en-I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521399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200" dirty="0" smtClean="0">
                <a:latin typeface="Times New Roman" pitchFamily="18" charset="0"/>
                <a:cs typeface="Times New Roman" pitchFamily="18" charset="0"/>
              </a:rPr>
              <a:t>AUTOMATED EXTERNAL DEFIBRILLATOR (AED)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9144000" cy="5562600"/>
          </a:xfrm>
        </p:spPr>
        <p:txBody>
          <a:bodyPr>
            <a:normAutofit/>
          </a:bodyPr>
          <a:lstStyle/>
          <a:p>
            <a:r>
              <a:rPr lang="en-US" dirty="0">
                <a:latin typeface="Times New Roman" pitchFamily="18" charset="0"/>
                <a:cs typeface="Times New Roman" pitchFamily="18" charset="0"/>
              </a:rPr>
              <a:t>Automated External Defibrillators are </a:t>
            </a:r>
            <a:r>
              <a:rPr lang="en-US" dirty="0" err="1">
                <a:latin typeface="Times New Roman" pitchFamily="18" charset="0"/>
                <a:cs typeface="Times New Roman" pitchFamily="18" charset="0"/>
              </a:rPr>
              <a:t>computerised</a:t>
            </a:r>
            <a:r>
              <a:rPr lang="en-US" dirty="0">
                <a:latin typeface="Times New Roman" pitchFamily="18" charset="0"/>
                <a:cs typeface="Times New Roman" pitchFamily="18" charset="0"/>
              </a:rPr>
              <a:t> automatic defibrillator which </a:t>
            </a:r>
            <a:r>
              <a:rPr lang="en-US" dirty="0" smtClean="0">
                <a:latin typeface="Times New Roman" pitchFamily="18" charset="0"/>
                <a:cs typeface="Times New Roman" pitchFamily="18" charset="0"/>
              </a:rPr>
              <a:t>use </a:t>
            </a:r>
            <a:r>
              <a:rPr lang="en-US" dirty="0">
                <a:latin typeface="Times New Roman" pitchFamily="18" charset="0"/>
                <a:cs typeface="Times New Roman" pitchFamily="18" charset="0"/>
              </a:rPr>
              <a:t>voice and visual prompts to guide lay rescuers and healthcare providers to safely defibrillate.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are capable of differentiating </a:t>
            </a:r>
            <a:r>
              <a:rPr lang="en-US" dirty="0" err="1">
                <a:latin typeface="Times New Roman" pitchFamily="18" charset="0"/>
                <a:cs typeface="Times New Roman" pitchFamily="18" charset="0"/>
              </a:rPr>
              <a:t>shockable</a:t>
            </a:r>
            <a:r>
              <a:rPr lang="en-US" dirty="0">
                <a:latin typeface="Times New Roman" pitchFamily="18" charset="0"/>
                <a:cs typeface="Times New Roman" pitchFamily="18" charset="0"/>
              </a:rPr>
              <a:t> and non-</a:t>
            </a:r>
            <a:r>
              <a:rPr lang="en-US" dirty="0" err="1">
                <a:latin typeface="Times New Roman" pitchFamily="18" charset="0"/>
                <a:cs typeface="Times New Roman" pitchFamily="18" charset="0"/>
              </a:rPr>
              <a:t>shockable</a:t>
            </a:r>
            <a:r>
              <a:rPr lang="en-US" dirty="0">
                <a:latin typeface="Times New Roman" pitchFamily="18" charset="0"/>
                <a:cs typeface="Times New Roman" pitchFamily="18" charset="0"/>
              </a:rPr>
              <a:t> rhythm.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can be placed in public places and used by the community</a:t>
            </a:r>
          </a:p>
        </p:txBody>
      </p:sp>
    </p:spTree>
    <p:extLst>
      <p:ext uri="{BB962C8B-B14F-4D97-AF65-F5344CB8AC3E}">
        <p14:creationId xmlns:p14="http://schemas.microsoft.com/office/powerpoint/2010/main" val="24391750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AUTOMATED EXTERNAL DEFIBRILLATOR (AED)</a:t>
            </a:r>
          </a:p>
        </p:txBody>
      </p:sp>
      <p:sp>
        <p:nvSpPr>
          <p:cNvPr id="3" name="Content Placeholder 2"/>
          <p:cNvSpPr>
            <a:spLocks noGrp="1"/>
          </p:cNvSpPr>
          <p:nvPr>
            <p:ph idx="1"/>
          </p:nvPr>
        </p:nvSpPr>
        <p:spPr>
          <a:xfrm>
            <a:off x="0" y="1524000"/>
            <a:ext cx="9067800" cy="5257800"/>
          </a:xfrm>
        </p:spPr>
        <p:txBody>
          <a:bodyPr/>
          <a:lstStyle/>
          <a:p>
            <a:r>
              <a:rPr lang="en-US" dirty="0">
                <a:latin typeface="Times New Roman" pitchFamily="18" charset="0"/>
                <a:cs typeface="Times New Roman" pitchFamily="18" charset="0"/>
              </a:rPr>
              <a:t>When using AED, one electrode pad is placed beside the upper right sternal border, just below the clavicle and the other electrode pad is placed just lateral to left nipple with top of the pad a few inches below axilla. </a:t>
            </a:r>
          </a:p>
          <a:p>
            <a:r>
              <a:rPr lang="en-US" dirty="0">
                <a:latin typeface="Times New Roman" pitchFamily="18" charset="0"/>
                <a:cs typeface="Times New Roman" pitchFamily="18" charset="0"/>
              </a:rPr>
              <a:t>Alternative positions: anterior-posterior, anterior-left </a:t>
            </a:r>
            <a:r>
              <a:rPr lang="en-US" dirty="0" err="1">
                <a:latin typeface="Times New Roman" pitchFamily="18" charset="0"/>
                <a:cs typeface="Times New Roman" pitchFamily="18" charset="0"/>
              </a:rPr>
              <a:t>infrascapular</a:t>
            </a:r>
            <a:r>
              <a:rPr lang="en-US" dirty="0">
                <a:latin typeface="Times New Roman" pitchFamily="18" charset="0"/>
                <a:cs typeface="Times New Roman" pitchFamily="18" charset="0"/>
              </a:rPr>
              <a:t>, anterior-right </a:t>
            </a:r>
            <a:r>
              <a:rPr lang="en-US" dirty="0" err="1">
                <a:latin typeface="Times New Roman" pitchFamily="18" charset="0"/>
                <a:cs typeface="Times New Roman" pitchFamily="18" charset="0"/>
              </a:rPr>
              <a:t>infrascapular</a:t>
            </a:r>
            <a:r>
              <a:rPr lang="en-US"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7607151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AUTOMATED EXTERNAL DEFIBRILLATOR (AED)</a:t>
            </a:r>
          </a:p>
        </p:txBody>
      </p:sp>
      <p:sp>
        <p:nvSpPr>
          <p:cNvPr id="3" name="Content Placeholder 2"/>
          <p:cNvSpPr>
            <a:spLocks noGrp="1"/>
          </p:cNvSpPr>
          <p:nvPr>
            <p:ph idx="1"/>
          </p:nvPr>
        </p:nvSpPr>
        <p:spPr>
          <a:xfrm>
            <a:off x="304800" y="1600200"/>
            <a:ext cx="8382000" cy="4953000"/>
          </a:xfrm>
        </p:spPr>
        <p:txBody>
          <a:bodyPr/>
          <a:lstStyle/>
          <a:p>
            <a:r>
              <a:rPr lang="en-US" sz="2800" dirty="0">
                <a:latin typeface="Times New Roman" pitchFamily="18" charset="0"/>
                <a:cs typeface="Times New Roman" pitchFamily="18" charset="0"/>
              </a:rPr>
              <a:t>A single shock followed by immediate resumption of chest compression is recommended.</a:t>
            </a:r>
          </a:p>
          <a:p>
            <a:r>
              <a:rPr lang="en-US" sz="2800" dirty="0">
                <a:latin typeface="Times New Roman" pitchFamily="18" charset="0"/>
                <a:cs typeface="Times New Roman" pitchFamily="18" charset="0"/>
              </a:rPr>
              <a:t>Shock energy: </a:t>
            </a:r>
          </a:p>
          <a:p>
            <a:pPr lvl="1"/>
            <a:r>
              <a:rPr lang="en-US" dirty="0">
                <a:latin typeface="Times New Roman" pitchFamily="18" charset="0"/>
                <a:cs typeface="Times New Roman" pitchFamily="18" charset="0"/>
              </a:rPr>
              <a:t>Biphasic: 200 joules or specified by the manufacturer</a:t>
            </a:r>
          </a:p>
          <a:p>
            <a:pPr lvl="1"/>
            <a:r>
              <a:rPr lang="en-US" dirty="0">
                <a:latin typeface="Times New Roman" pitchFamily="18" charset="0"/>
                <a:cs typeface="Times New Roman" pitchFamily="18" charset="0"/>
              </a:rPr>
              <a:t>Monophasic : 360 joules</a:t>
            </a:r>
          </a:p>
          <a:p>
            <a:r>
              <a:rPr lang="en-US" sz="2800" dirty="0">
                <a:latin typeface="Times New Roman" pitchFamily="18" charset="0"/>
                <a:cs typeface="Times New Roman" pitchFamily="18" charset="0"/>
              </a:rPr>
              <a:t>There is no evidence that increasing the energy level in successive shocks is more effective than maintaining the energy level of the initial shock.</a:t>
            </a:r>
          </a:p>
          <a:p>
            <a:endParaRPr lang="en-US" dirty="0"/>
          </a:p>
        </p:txBody>
      </p:sp>
    </p:spTree>
    <p:extLst>
      <p:ext uri="{BB962C8B-B14F-4D97-AF65-F5344CB8AC3E}">
        <p14:creationId xmlns:p14="http://schemas.microsoft.com/office/powerpoint/2010/main" val="29431333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552"/>
            <a:ext cx="9144000" cy="1154097"/>
          </a:xfrm>
        </p:spPr>
        <p:txBody>
          <a:bodyPr/>
          <a:lstStyle/>
          <a:p>
            <a:r>
              <a:rPr lang="en-US" sz="4800" dirty="0" smtClean="0">
                <a:solidFill>
                  <a:srgbClr val="2FC9FF"/>
                </a:solidFill>
                <a:latin typeface="Belwe Bd BT" pitchFamily="18" charset="0"/>
              </a:rPr>
              <a:t>Drug Administration</a:t>
            </a:r>
            <a:endParaRPr lang="en-US" sz="4800" dirty="0">
              <a:solidFill>
                <a:srgbClr val="2FC9FF"/>
              </a:solidFill>
              <a:latin typeface="Belwe Bd BT"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91966677"/>
              </p:ext>
            </p:extLst>
          </p:nvPr>
        </p:nvGraphicFramePr>
        <p:xfrm>
          <a:off x="0" y="2255932"/>
          <a:ext cx="9158514" cy="4299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0" y="1145787"/>
            <a:ext cx="9144000" cy="523220"/>
          </a:xfrm>
          <a:prstGeom prst="rect">
            <a:avLst/>
          </a:prstGeom>
          <a:noFill/>
        </p:spPr>
        <p:txBody>
          <a:bodyPr wrap="square" lIns="91440" tIns="45720" rIns="91440" bIns="45720">
            <a:spAutoFit/>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Sites of Drug Administration</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endParaRPr>
          </a:p>
        </p:txBody>
      </p:sp>
    </p:spTree>
    <p:extLst>
      <p:ext uri="{BB962C8B-B14F-4D97-AF65-F5344CB8AC3E}">
        <p14:creationId xmlns:p14="http://schemas.microsoft.com/office/powerpoint/2010/main" val="1935293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2031"/>
            <a:ext cx="7315200" cy="1154097"/>
          </a:xfrm>
        </p:spPr>
        <p:txBody>
          <a:bodyPr/>
          <a:lstStyle/>
          <a:p>
            <a:r>
              <a:rPr lang="en-US" sz="5400" dirty="0" smtClean="0">
                <a:solidFill>
                  <a:srgbClr val="2FC9FF"/>
                </a:solidFill>
                <a:latin typeface="Belwe Bd BT" pitchFamily="18" charset="0"/>
              </a:rPr>
              <a:t>Vasopressor </a:t>
            </a:r>
            <a:r>
              <a:rPr lang="en-US" sz="5400" dirty="0" smtClean="0">
                <a:latin typeface="Belwe Bd BT" pitchFamily="18" charset="0"/>
              </a:rPr>
              <a:t>Drugs</a:t>
            </a:r>
            <a:endParaRPr lang="en-US" sz="5400" dirty="0">
              <a:latin typeface="Belwe Bd BT"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6389736"/>
              </p:ext>
            </p:extLst>
          </p:nvPr>
        </p:nvGraphicFramePr>
        <p:xfrm>
          <a:off x="168812" y="2278966"/>
          <a:ext cx="8806376" cy="4379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05133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9982"/>
            <a:ext cx="9144000" cy="1154097"/>
          </a:xfrm>
        </p:spPr>
        <p:txBody>
          <a:bodyPr/>
          <a:lstStyle/>
          <a:p>
            <a:r>
              <a:rPr lang="en-US" sz="4800" dirty="0" smtClean="0">
                <a:solidFill>
                  <a:srgbClr val="2FC9FF"/>
                </a:solidFill>
                <a:latin typeface="Belwe Bd BT" pitchFamily="18" charset="0"/>
              </a:rPr>
              <a:t>Anti Arrhythmic</a:t>
            </a:r>
            <a:r>
              <a:rPr lang="en-US" sz="4800" dirty="0" smtClean="0">
                <a:latin typeface="Belwe Bd BT" pitchFamily="18" charset="0"/>
              </a:rPr>
              <a:t> Drugs</a:t>
            </a:r>
            <a:endParaRPr lang="en-US" sz="4800" dirty="0">
              <a:latin typeface="Belwe Bd BT"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3221445"/>
              </p:ext>
            </p:extLst>
          </p:nvPr>
        </p:nvGraphicFramePr>
        <p:xfrm>
          <a:off x="422034" y="2088943"/>
          <a:ext cx="8454684" cy="4579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4223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LIFE SUPPORT( BLS)</a:t>
            </a:r>
            <a:endParaRPr lang="en-US" dirty="0"/>
          </a:p>
        </p:txBody>
      </p:sp>
      <p:sp>
        <p:nvSpPr>
          <p:cNvPr id="3" name="Content Placeholder 2"/>
          <p:cNvSpPr>
            <a:spLocks noGrp="1"/>
          </p:cNvSpPr>
          <p:nvPr>
            <p:ph idx="1"/>
          </p:nvPr>
        </p:nvSpPr>
        <p:spPr/>
        <p:txBody>
          <a:bodyPr/>
          <a:lstStyle/>
          <a:p>
            <a:r>
              <a:rPr lang="en-US" dirty="0" smtClean="0"/>
              <a:t>Circulation </a:t>
            </a:r>
          </a:p>
          <a:p>
            <a:r>
              <a:rPr lang="en-US" dirty="0" smtClean="0"/>
              <a:t>Airway</a:t>
            </a:r>
          </a:p>
          <a:p>
            <a:r>
              <a:rPr lang="en-US" dirty="0" smtClean="0"/>
              <a:t>Breathing</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141"/>
            <a:ext cx="9144000" cy="1143000"/>
          </a:xfrm>
        </p:spPr>
        <p:txBody>
          <a:bodyPr/>
          <a:lstStyle/>
          <a:p>
            <a:r>
              <a:rPr lang="en-US" sz="5400" dirty="0" smtClean="0">
                <a:latin typeface="Times New Roman" pitchFamily="18" charset="0"/>
                <a:cs typeface="Times New Roman" pitchFamily="18" charset="0"/>
              </a:rPr>
              <a:t>Drugs not recommended</a:t>
            </a:r>
            <a:endParaRPr lang="en-US" sz="54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0997818"/>
              </p:ext>
            </p:extLst>
          </p:nvPr>
        </p:nvGraphicFramePr>
        <p:xfrm>
          <a:off x="0" y="1371600"/>
          <a:ext cx="8991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11381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Reversible causes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3425108"/>
              </p:ext>
            </p:extLst>
          </p:nvPr>
        </p:nvGraphicFramePr>
        <p:xfrm>
          <a:off x="457200" y="1600200"/>
          <a:ext cx="8229600" cy="4876800"/>
        </p:xfrm>
        <a:graphic>
          <a:graphicData uri="http://schemas.openxmlformats.org/drawingml/2006/table">
            <a:tbl>
              <a:tblPr firstRow="1" bandRow="1">
                <a:tableStyleId>{073A0DAA-6AF3-43AB-8588-CEC1D06C72B9}</a:tableStyleId>
              </a:tblPr>
              <a:tblGrid>
                <a:gridCol w="4114800"/>
                <a:gridCol w="4114800"/>
              </a:tblGrid>
              <a:tr h="812800">
                <a:tc>
                  <a:txBody>
                    <a:bodyPr/>
                    <a:lstStyle/>
                    <a:p>
                      <a:pPr algn="ctr"/>
                      <a:r>
                        <a:rPr lang="en-US" sz="3200" dirty="0" smtClean="0"/>
                        <a:t>5</a:t>
                      </a:r>
                      <a:r>
                        <a:rPr lang="en-US" sz="3200" baseline="0" dirty="0" smtClean="0"/>
                        <a:t> </a:t>
                      </a:r>
                      <a:r>
                        <a:rPr lang="en-US" sz="3200" baseline="0" dirty="0" err="1" smtClean="0"/>
                        <a:t>Hs</a:t>
                      </a:r>
                      <a:r>
                        <a:rPr lang="en-US" sz="3200" baseline="0" dirty="0" smtClean="0"/>
                        <a:t> </a:t>
                      </a:r>
                      <a:endParaRPr lang="en-US" dirty="0"/>
                    </a:p>
                  </a:txBody>
                  <a:tcPr/>
                </a:tc>
                <a:tc>
                  <a:txBody>
                    <a:bodyPr/>
                    <a:lstStyle/>
                    <a:p>
                      <a:pPr algn="ctr"/>
                      <a:r>
                        <a:rPr lang="en-US" sz="3600" dirty="0" smtClean="0"/>
                        <a:t>5</a:t>
                      </a:r>
                      <a:r>
                        <a:rPr lang="en-US" sz="3600" baseline="0" dirty="0" smtClean="0"/>
                        <a:t> </a:t>
                      </a:r>
                      <a:r>
                        <a:rPr lang="en-US" sz="3600" baseline="0" dirty="0" err="1" smtClean="0"/>
                        <a:t>Ts</a:t>
                      </a:r>
                      <a:endParaRPr lang="en-US" sz="3600" baseline="0" dirty="0" smtClean="0"/>
                    </a:p>
                  </a:txBody>
                  <a:tcPr/>
                </a:tc>
              </a:tr>
              <a:tr h="812800">
                <a:tc>
                  <a:txBody>
                    <a:bodyPr/>
                    <a:lstStyle/>
                    <a:p>
                      <a:r>
                        <a:rPr lang="en-US" sz="2800" dirty="0" err="1" smtClean="0"/>
                        <a:t>Hypovolemia</a:t>
                      </a:r>
                      <a:endParaRPr lang="en-US" sz="2800" dirty="0"/>
                    </a:p>
                  </a:txBody>
                  <a:tcPr/>
                </a:tc>
                <a:tc>
                  <a:txBody>
                    <a:bodyPr/>
                    <a:lstStyle/>
                    <a:p>
                      <a:r>
                        <a:rPr lang="en-US" sz="2800" dirty="0" smtClean="0"/>
                        <a:t>Toxins</a:t>
                      </a:r>
                      <a:endParaRPr lang="en-US" sz="2800" dirty="0"/>
                    </a:p>
                  </a:txBody>
                  <a:tcPr/>
                </a:tc>
              </a:tr>
              <a:tr h="812800">
                <a:tc>
                  <a:txBody>
                    <a:bodyPr/>
                    <a:lstStyle/>
                    <a:p>
                      <a:r>
                        <a:rPr lang="en-US" sz="2800" dirty="0" smtClean="0"/>
                        <a:t>Hypoxia </a:t>
                      </a:r>
                      <a:endParaRPr lang="en-US" sz="2800" dirty="0"/>
                    </a:p>
                  </a:txBody>
                  <a:tcPr/>
                </a:tc>
                <a:tc>
                  <a:txBody>
                    <a:bodyPr/>
                    <a:lstStyle/>
                    <a:p>
                      <a:r>
                        <a:rPr lang="en-US" sz="2800" dirty="0" err="1" smtClean="0"/>
                        <a:t>Tamponade</a:t>
                      </a:r>
                      <a:endParaRPr lang="en-US" sz="2800" dirty="0"/>
                    </a:p>
                  </a:txBody>
                  <a:tcPr/>
                </a:tc>
              </a:tr>
              <a:tr h="812800">
                <a:tc>
                  <a:txBody>
                    <a:bodyPr/>
                    <a:lstStyle/>
                    <a:p>
                      <a:r>
                        <a:rPr lang="en-US" sz="2800" dirty="0" smtClean="0"/>
                        <a:t>Hydrogen</a:t>
                      </a:r>
                      <a:r>
                        <a:rPr lang="en-US" sz="2800" baseline="0" dirty="0" smtClean="0"/>
                        <a:t> ion( acidosis)</a:t>
                      </a:r>
                      <a:endParaRPr lang="en-US" sz="2800" dirty="0"/>
                    </a:p>
                  </a:txBody>
                  <a:tcPr/>
                </a:tc>
                <a:tc>
                  <a:txBody>
                    <a:bodyPr/>
                    <a:lstStyle/>
                    <a:p>
                      <a:r>
                        <a:rPr lang="en-US" sz="2800" dirty="0" smtClean="0"/>
                        <a:t>Tension pneumothorax</a:t>
                      </a:r>
                      <a:endParaRPr lang="en-US" sz="2800" dirty="0"/>
                    </a:p>
                  </a:txBody>
                  <a:tcPr/>
                </a:tc>
              </a:tr>
              <a:tr h="812800">
                <a:tc>
                  <a:txBody>
                    <a:bodyPr/>
                    <a:lstStyle/>
                    <a:p>
                      <a:r>
                        <a:rPr lang="en-US" sz="2800" dirty="0" smtClean="0"/>
                        <a:t>Hypo/hyperkalemia</a:t>
                      </a:r>
                      <a:endParaRPr lang="en-US" sz="2800" dirty="0"/>
                    </a:p>
                  </a:txBody>
                  <a:tcPr/>
                </a:tc>
                <a:tc>
                  <a:txBody>
                    <a:bodyPr/>
                    <a:lstStyle/>
                    <a:p>
                      <a:r>
                        <a:rPr lang="en-US" sz="2800" dirty="0" smtClean="0"/>
                        <a:t>Thrombosis(pulmonary)</a:t>
                      </a:r>
                      <a:endParaRPr lang="en-US" sz="2800" dirty="0"/>
                    </a:p>
                  </a:txBody>
                  <a:tcPr/>
                </a:tc>
              </a:tr>
              <a:tr h="812800">
                <a:tc>
                  <a:txBody>
                    <a:bodyPr/>
                    <a:lstStyle/>
                    <a:p>
                      <a:r>
                        <a:rPr lang="en-US" sz="2800" dirty="0" smtClean="0"/>
                        <a:t>Hypothermia</a:t>
                      </a:r>
                      <a:endParaRPr lang="en-US" sz="2800" dirty="0"/>
                    </a:p>
                  </a:txBody>
                  <a:tcPr/>
                </a:tc>
                <a:tc>
                  <a:txBody>
                    <a:bodyPr/>
                    <a:lstStyle/>
                    <a:p>
                      <a:r>
                        <a:rPr lang="en-US" sz="2800" dirty="0" smtClean="0"/>
                        <a:t>Thrombosis(coronary)</a:t>
                      </a:r>
                      <a:endParaRPr lang="en-US" sz="2800" dirty="0"/>
                    </a:p>
                  </a:txBody>
                  <a:tcPr/>
                </a:tc>
              </a:tr>
            </a:tbl>
          </a:graphicData>
        </a:graphic>
      </p:graphicFrame>
    </p:spTree>
    <p:extLst>
      <p:ext uri="{BB962C8B-B14F-4D97-AF65-F5344CB8AC3E}">
        <p14:creationId xmlns:p14="http://schemas.microsoft.com/office/powerpoint/2010/main" val="35238452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normAutofit fontScale="90000"/>
          </a:bodyPr>
          <a:lstStyle/>
          <a:p>
            <a:r>
              <a:rPr lang="en-US" sz="5300" dirty="0" smtClean="0">
                <a:latin typeface="Belwe Bd BT" pitchFamily="18" charset="0"/>
              </a:rPr>
              <a:t>Post Cardiac Arrest Care</a:t>
            </a:r>
            <a:r>
              <a:rPr lang="en-US" sz="4800" dirty="0" smtClean="0">
                <a:latin typeface="Belwe Bd BT" pitchFamily="18" charset="0"/>
              </a:rPr>
              <a:t/>
            </a:r>
            <a:br>
              <a:rPr lang="en-US" sz="4800" dirty="0" smtClean="0">
                <a:latin typeface="Belwe Bd BT" pitchFamily="18" charset="0"/>
              </a:rPr>
            </a:br>
            <a:r>
              <a:rPr lang="en-US" sz="3600" dirty="0" smtClean="0">
                <a:latin typeface="Belwe Bd BT" pitchFamily="18" charset="0"/>
              </a:rPr>
              <a:t>after ROSC(Return of spontaneous circulation)</a:t>
            </a:r>
            <a:endParaRPr lang="en-US" sz="3100" dirty="0">
              <a:latin typeface="Belwe Bd BT" pitchFamily="18" charset="0"/>
            </a:endParaRPr>
          </a:p>
        </p:txBody>
      </p:sp>
      <p:sp>
        <p:nvSpPr>
          <p:cNvPr id="3" name="Content Placeholder 2"/>
          <p:cNvSpPr>
            <a:spLocks noGrp="1"/>
          </p:cNvSpPr>
          <p:nvPr>
            <p:ph idx="1"/>
          </p:nvPr>
        </p:nvSpPr>
        <p:spPr>
          <a:xfrm>
            <a:off x="0" y="1524000"/>
            <a:ext cx="9144000" cy="5257800"/>
          </a:xfrm>
        </p:spPr>
        <p:txBody>
          <a:bodyPr>
            <a:noAutofit/>
          </a:bodyPr>
          <a:lstStyle/>
          <a:p>
            <a:r>
              <a:rPr lang="en-US" sz="2800" dirty="0" smtClean="0">
                <a:latin typeface="Times New Roman" pitchFamily="18" charset="0"/>
                <a:cs typeface="Times New Roman" pitchFamily="18" charset="0"/>
              </a:rPr>
              <a:t>Avoiding fever : Ischemic brain injury is aggravated by increased body temperature</a:t>
            </a:r>
          </a:p>
          <a:p>
            <a:r>
              <a:rPr lang="en-US" sz="2800" dirty="0" smtClean="0">
                <a:latin typeface="Times New Roman" pitchFamily="18" charset="0"/>
                <a:cs typeface="Times New Roman" pitchFamily="18" charset="0"/>
              </a:rPr>
              <a:t>Therapeutic Hypothermia: Can improve outcome in patients who remain comatose after successful resuscitation of out of hospital cardiac arrest.</a:t>
            </a:r>
          </a:p>
          <a:p>
            <a:pPr lvl="1"/>
            <a:r>
              <a:rPr lang="en-US" dirty="0" smtClean="0">
                <a:latin typeface="Times New Roman" pitchFamily="18" charset="0"/>
                <a:cs typeface="Times New Roman" pitchFamily="18" charset="0"/>
              </a:rPr>
              <a:t>Cooling is begun within 1-2 hours after CPR</a:t>
            </a:r>
          </a:p>
          <a:p>
            <a:pPr lvl="1"/>
            <a:r>
              <a:rPr lang="en-US" dirty="0" smtClean="0">
                <a:latin typeface="Times New Roman" pitchFamily="18" charset="0"/>
                <a:cs typeface="Times New Roman" pitchFamily="18" charset="0"/>
              </a:rPr>
              <a:t>Cooling blankets are used to achieve body temperature of 32-34 degree Celsius</a:t>
            </a:r>
          </a:p>
          <a:p>
            <a:pPr lvl="1"/>
            <a:r>
              <a:rPr lang="en-US" dirty="0" smtClean="0">
                <a:latin typeface="Times New Roman" pitchFamily="18" charset="0"/>
                <a:cs typeface="Times New Roman" pitchFamily="18" charset="0"/>
              </a:rPr>
              <a:t>Sedation and neuromuscular blockade is used to avoid shivering</a:t>
            </a:r>
          </a:p>
        </p:txBody>
      </p:sp>
    </p:spTree>
    <p:extLst>
      <p:ext uri="{BB962C8B-B14F-4D97-AF65-F5344CB8AC3E}">
        <p14:creationId xmlns:p14="http://schemas.microsoft.com/office/powerpoint/2010/main" val="29608005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elwe Bd BT" pitchFamily="18" charset="0"/>
              </a:rPr>
              <a:t>Post Cardiac Arrest Care</a:t>
            </a:r>
            <a:r>
              <a:rPr lang="en-US" sz="4000" dirty="0">
                <a:latin typeface="Belwe Bd BT" pitchFamily="18" charset="0"/>
              </a:rPr>
              <a:t/>
            </a:r>
            <a:br>
              <a:rPr lang="en-US" sz="4000" dirty="0">
                <a:latin typeface="Belwe Bd BT" pitchFamily="18" charset="0"/>
              </a:rPr>
            </a:br>
            <a:r>
              <a:rPr lang="en-US" sz="2800" dirty="0">
                <a:latin typeface="Belwe Bd BT" pitchFamily="18" charset="0"/>
              </a:rPr>
              <a:t>after ROSC</a:t>
            </a:r>
            <a:endParaRPr lang="en-US" dirty="0"/>
          </a:p>
        </p:txBody>
      </p:sp>
      <p:sp>
        <p:nvSpPr>
          <p:cNvPr id="3" name="Content Placeholder 2"/>
          <p:cNvSpPr>
            <a:spLocks noGrp="1"/>
          </p:cNvSpPr>
          <p:nvPr>
            <p:ph idx="1"/>
          </p:nvPr>
        </p:nvSpPr>
        <p:spPr>
          <a:xfrm>
            <a:off x="152400" y="1524000"/>
            <a:ext cx="8915400" cy="5105400"/>
          </a:xfrm>
        </p:spPr>
        <p:txBody>
          <a:bodyPr/>
          <a:lstStyle/>
          <a:p>
            <a:pPr lvl="1"/>
            <a:r>
              <a:rPr lang="en-US" dirty="0">
                <a:latin typeface="Times New Roman" pitchFamily="18" charset="0"/>
                <a:cs typeface="Times New Roman" pitchFamily="18" charset="0"/>
              </a:rPr>
              <a:t>Hypothermia is maintained for no less than 12 hours and no more than 24 hours</a:t>
            </a:r>
          </a:p>
          <a:p>
            <a:pPr lvl="1"/>
            <a:r>
              <a:rPr lang="en-US" dirty="0">
                <a:latin typeface="Times New Roman" pitchFamily="18" charset="0"/>
                <a:cs typeface="Times New Roman" pitchFamily="18" charset="0"/>
              </a:rPr>
              <a:t>Rewarming is passive</a:t>
            </a:r>
          </a:p>
          <a:p>
            <a:pPr lvl="1"/>
            <a:r>
              <a:rPr lang="en-US" dirty="0">
                <a:latin typeface="Times New Roman" pitchFamily="18" charset="0"/>
                <a:cs typeface="Times New Roman" pitchFamily="18" charset="0"/>
              </a:rPr>
              <a:t>Watch for Hyperkalemia or </a:t>
            </a:r>
            <a:r>
              <a:rPr lang="en-US" dirty="0" smtClean="0">
                <a:latin typeface="Times New Roman" pitchFamily="18" charset="0"/>
                <a:cs typeface="Times New Roman" pitchFamily="18" charset="0"/>
              </a:rPr>
              <a:t>Hyperglycemia</a:t>
            </a:r>
            <a:endParaRPr lang="en-US" dirty="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Glycemic </a:t>
            </a:r>
            <a:r>
              <a:rPr lang="en-US" sz="2800" dirty="0">
                <a:latin typeface="Times New Roman" pitchFamily="18" charset="0"/>
                <a:cs typeface="Times New Roman" pitchFamily="18" charset="0"/>
              </a:rPr>
              <a:t>Control: moderate glycemic control (140-180mg/dl). Dextrose containing fluids should be avoided.</a:t>
            </a:r>
          </a:p>
          <a:p>
            <a:r>
              <a:rPr lang="en-US" sz="2800" dirty="0">
                <a:latin typeface="Times New Roman" pitchFamily="18" charset="0"/>
                <a:cs typeface="Times New Roman" pitchFamily="18" charset="0"/>
              </a:rPr>
              <a:t>Treat hypotension with fluid and vasopressors</a:t>
            </a:r>
          </a:p>
          <a:p>
            <a:endParaRPr lang="en-US" dirty="0"/>
          </a:p>
        </p:txBody>
      </p:sp>
    </p:spTree>
    <p:extLst>
      <p:ext uri="{BB962C8B-B14F-4D97-AF65-F5344CB8AC3E}">
        <p14:creationId xmlns:p14="http://schemas.microsoft.com/office/powerpoint/2010/main" val="31673621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1500" b="1">
                <a:latin typeface="Arial" charset="0"/>
              </a:rPr>
              <a:t>ACLS Cardiac Arrest Circular Algorithm.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21" y="6224334"/>
            <a:ext cx="126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000" y="979303"/>
            <a:ext cx="727488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93600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Neumar R W et al. Circulation. 2010;122:S729-S767</a:t>
            </a:r>
          </a:p>
        </p:txBody>
      </p:sp>
      <p:sp>
        <p:nvSpPr>
          <p:cNvPr id="3077" name="Text Box 5"/>
          <p:cNvSpPr txBox="1">
            <a:spLocks noChangeArrowheads="1"/>
          </p:cNvSpPr>
          <p:nvPr/>
        </p:nvSpPr>
        <p:spPr bwMode="auto">
          <a:xfrm>
            <a:off x="5420160" y="6613175"/>
            <a:ext cx="362448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900">
                <a:latin typeface="Arial" charset="0"/>
              </a:rPr>
              <a:t>Copyright © American Heart Association, Inc. All rights reserved.</a:t>
            </a:r>
          </a:p>
        </p:txBody>
      </p:sp>
    </p:spTree>
    <p:extLst>
      <p:ext uri="{BB962C8B-B14F-4D97-AF65-F5344CB8AC3E}">
        <p14:creationId xmlns:p14="http://schemas.microsoft.com/office/powerpoint/2010/main" val="9708543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431"/>
            <a:ext cx="9144000" cy="1143000"/>
          </a:xfrm>
        </p:spPr>
        <p:txBody>
          <a:bodyPr>
            <a:normAutofit fontScale="90000"/>
          </a:bodyPr>
          <a:lstStyle/>
          <a:p>
            <a:r>
              <a:rPr lang="en-US" sz="4000" dirty="0" smtClean="0">
                <a:latin typeface="Belwe Bd BT" pitchFamily="18" charset="0"/>
              </a:rPr>
              <a:t>Differences in Pediatric and Adult Resuscitation</a:t>
            </a:r>
            <a:endParaRPr lang="en-US" sz="4000" dirty="0">
              <a:latin typeface="Belwe Bd BT"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245494"/>
              </p:ext>
            </p:extLst>
          </p:nvPr>
        </p:nvGraphicFramePr>
        <p:xfrm>
          <a:off x="0" y="1386482"/>
          <a:ext cx="9144000" cy="5323284"/>
        </p:xfrm>
        <a:graphic>
          <a:graphicData uri="http://schemas.openxmlformats.org/drawingml/2006/table">
            <a:tbl>
              <a:tblPr firstRow="1" bandRow="1">
                <a:tableStyleId>{37CE84F3-28C3-443E-9E96-99CF82512B78}</a:tableStyleId>
              </a:tblPr>
              <a:tblGrid>
                <a:gridCol w="2286000"/>
                <a:gridCol w="2286000"/>
                <a:gridCol w="2286000"/>
                <a:gridCol w="2286000"/>
              </a:tblGrid>
              <a:tr h="503296">
                <a:tc>
                  <a:txBody>
                    <a:bodyPr/>
                    <a:lstStyle/>
                    <a:p>
                      <a:pPr algn="ctr"/>
                      <a:endParaRPr lang="en-IN" dirty="0">
                        <a:latin typeface="Calibri"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Infant (1-12 months)</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Child</a:t>
                      </a:r>
                      <a:r>
                        <a:rPr lang="en-IN" baseline="0" dirty="0" smtClean="0">
                          <a:latin typeface="Calibri" pitchFamily="34" charset="0"/>
                        </a:rPr>
                        <a:t> (&gt;12 months)</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Adult</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552801">
                <a:tc>
                  <a:txBody>
                    <a:bodyPr/>
                    <a:lstStyle/>
                    <a:p>
                      <a:pPr algn="ctr"/>
                      <a:r>
                        <a:rPr lang="en-IN" b="1" dirty="0" smtClean="0">
                          <a:latin typeface="Calibri" pitchFamily="34" charset="0"/>
                        </a:rPr>
                        <a:t>Breathing Rate</a:t>
                      </a:r>
                      <a:endParaRPr lang="en-IN" b="1" dirty="0">
                        <a:latin typeface="Calibri"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IN" dirty="0" smtClean="0">
                          <a:latin typeface="Calibri" pitchFamily="34" charset="0"/>
                        </a:rPr>
                        <a:t>20 breaths per minute</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smtClean="0">
                          <a:latin typeface="Calibri" pitchFamily="34" charset="0"/>
                        </a:rPr>
                        <a:t>8-10 breaths</a:t>
                      </a:r>
                      <a:r>
                        <a:rPr lang="en-IN" baseline="0" dirty="0" smtClean="0">
                          <a:latin typeface="Calibri" pitchFamily="34" charset="0"/>
                        </a:rPr>
                        <a:t> per minute</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43">
                <a:tc>
                  <a:txBody>
                    <a:bodyPr/>
                    <a:lstStyle/>
                    <a:p>
                      <a:pPr algn="ctr"/>
                      <a:r>
                        <a:rPr lang="en-IN" b="1" dirty="0" smtClean="0">
                          <a:latin typeface="Calibri" pitchFamily="34" charset="0"/>
                        </a:rPr>
                        <a:t>Pulse Check</a:t>
                      </a:r>
                      <a:endParaRPr lang="en-IN" b="1" dirty="0">
                        <a:latin typeface="Calibri"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Brachial</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Carotid</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Carotid</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43">
                <a:tc>
                  <a:txBody>
                    <a:bodyPr/>
                    <a:lstStyle/>
                    <a:p>
                      <a:pPr algn="ctr"/>
                      <a:r>
                        <a:rPr lang="en-IN" b="1" dirty="0" smtClean="0">
                          <a:latin typeface="Calibri" pitchFamily="34" charset="0"/>
                        </a:rPr>
                        <a:t>Compression Rate</a:t>
                      </a:r>
                      <a:endParaRPr lang="en-IN" b="1" dirty="0">
                        <a:latin typeface="Calibri"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&gt;100 per minute</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100 per</a:t>
                      </a:r>
                      <a:r>
                        <a:rPr lang="en-IN" baseline="0" dirty="0" smtClean="0">
                          <a:latin typeface="Calibri" pitchFamily="34" charset="0"/>
                        </a:rPr>
                        <a:t> minute</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100 per minute</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6631">
                <a:tc>
                  <a:txBody>
                    <a:bodyPr/>
                    <a:lstStyle/>
                    <a:p>
                      <a:pPr algn="ctr"/>
                      <a:r>
                        <a:rPr lang="en-IN" b="1" dirty="0" smtClean="0">
                          <a:latin typeface="Calibri" pitchFamily="34" charset="0"/>
                        </a:rPr>
                        <a:t>Compression Method</a:t>
                      </a:r>
                      <a:endParaRPr lang="en-IN" b="1" dirty="0">
                        <a:latin typeface="Calibri"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2 finger chest compression</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Heel</a:t>
                      </a:r>
                      <a:r>
                        <a:rPr lang="en-IN" baseline="0" dirty="0" smtClean="0">
                          <a:latin typeface="Calibri" pitchFamily="34" charset="0"/>
                        </a:rPr>
                        <a:t> of one hand</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Heel of both hands</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6631">
                <a:tc>
                  <a:txBody>
                    <a:bodyPr/>
                    <a:lstStyle/>
                    <a:p>
                      <a:pPr algn="ctr"/>
                      <a:r>
                        <a:rPr lang="en-IN" b="1" dirty="0" smtClean="0">
                          <a:latin typeface="Calibri" pitchFamily="34" charset="0"/>
                        </a:rPr>
                        <a:t>Compression Depth</a:t>
                      </a:r>
                      <a:endParaRPr lang="en-IN" b="1" dirty="0">
                        <a:latin typeface="Calibri"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At least 1/3</a:t>
                      </a:r>
                      <a:r>
                        <a:rPr lang="en-IN" baseline="30000" dirty="0" smtClean="0">
                          <a:latin typeface="Calibri" pitchFamily="34" charset="0"/>
                        </a:rPr>
                        <a:t>rd</a:t>
                      </a:r>
                      <a:r>
                        <a:rPr lang="en-IN" baseline="0" dirty="0" smtClean="0">
                          <a:latin typeface="Calibri" pitchFamily="34" charset="0"/>
                        </a:rPr>
                        <a:t> AP diameter; about 1.5 inches (4 cm)</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At least</a:t>
                      </a:r>
                      <a:r>
                        <a:rPr lang="en-IN" baseline="0" dirty="0" smtClean="0">
                          <a:latin typeface="Calibri" pitchFamily="34" charset="0"/>
                        </a:rPr>
                        <a:t> 1/3</a:t>
                      </a:r>
                      <a:r>
                        <a:rPr lang="en-IN" baseline="30000" dirty="0" smtClean="0">
                          <a:latin typeface="Calibri" pitchFamily="34" charset="0"/>
                        </a:rPr>
                        <a:t>rd</a:t>
                      </a:r>
                      <a:r>
                        <a:rPr lang="en-IN" baseline="0" dirty="0" smtClean="0">
                          <a:latin typeface="Calibri" pitchFamily="34" charset="0"/>
                        </a:rPr>
                        <a:t> of AP diameter; about 2 inches (5 cm)</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At least 2</a:t>
                      </a:r>
                      <a:r>
                        <a:rPr lang="en-IN" baseline="0" dirty="0" smtClean="0">
                          <a:latin typeface="Calibri" pitchFamily="34" charset="0"/>
                        </a:rPr>
                        <a:t> inches (5 cm)</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801">
                <a:tc>
                  <a:txBody>
                    <a:bodyPr/>
                    <a:lstStyle/>
                    <a:p>
                      <a:pPr algn="ctr"/>
                      <a:r>
                        <a:rPr lang="en-IN" b="1" dirty="0" smtClean="0">
                          <a:latin typeface="Calibri" pitchFamily="34" charset="0"/>
                        </a:rPr>
                        <a:t>Compression:</a:t>
                      </a:r>
                      <a:r>
                        <a:rPr lang="en-IN" b="1" baseline="0" dirty="0" smtClean="0">
                          <a:latin typeface="Calibri" pitchFamily="34" charset="0"/>
                        </a:rPr>
                        <a:t> Ventilation Ratio</a:t>
                      </a:r>
                      <a:endParaRPr lang="en-IN" b="1" dirty="0">
                        <a:latin typeface="Calibri"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IN" dirty="0" smtClean="0">
                          <a:latin typeface="Calibri" pitchFamily="34" charset="0"/>
                        </a:rPr>
                        <a:t>30:2 (Single rescuer)</a:t>
                      </a:r>
                    </a:p>
                    <a:p>
                      <a:pPr algn="ctr"/>
                      <a:r>
                        <a:rPr lang="en-IN" dirty="0" smtClean="0">
                          <a:latin typeface="Calibri" pitchFamily="34" charset="0"/>
                        </a:rPr>
                        <a:t>15:2 (Two</a:t>
                      </a:r>
                      <a:r>
                        <a:rPr lang="en-IN" baseline="0" dirty="0" smtClean="0">
                          <a:latin typeface="Calibri" pitchFamily="34" charset="0"/>
                        </a:rPr>
                        <a:t> rescuers)</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smtClean="0">
                          <a:latin typeface="Calibri" pitchFamily="34" charset="0"/>
                        </a:rPr>
                        <a:t>30</a:t>
                      </a:r>
                      <a:r>
                        <a:rPr lang="en-IN" baseline="0" dirty="0" smtClean="0">
                          <a:latin typeface="Calibri" pitchFamily="34" charset="0"/>
                        </a:rPr>
                        <a:t>:2 (One or more rescuers)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801">
                <a:tc>
                  <a:txBody>
                    <a:bodyPr/>
                    <a:lstStyle/>
                    <a:p>
                      <a:pPr algn="ctr"/>
                      <a:r>
                        <a:rPr lang="en-IN" b="1" dirty="0" smtClean="0">
                          <a:latin typeface="Calibri" pitchFamily="34" charset="0"/>
                        </a:rPr>
                        <a:t>Foreign Body Obstruction</a:t>
                      </a:r>
                      <a:endParaRPr lang="en-IN" b="1" dirty="0">
                        <a:latin typeface="Calibri"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IN" dirty="0" smtClean="0">
                          <a:latin typeface="Calibri" pitchFamily="34" charset="0"/>
                        </a:rPr>
                        <a:t>Back blows and chest thrust</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IN" dirty="0" smtClean="0">
                          <a:latin typeface="Calibri" pitchFamily="34" charset="0"/>
                        </a:rPr>
                        <a:t>Heimlich manoeuvre</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IN" baseline="0" dirty="0" smtClean="0">
                          <a:latin typeface="Calibri" pitchFamily="34" charset="0"/>
                        </a:rPr>
                        <a:t>Heimlich manoeuvre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1069260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066800"/>
          </a:xfrm>
        </p:spPr>
        <p:txBody>
          <a:bodyPr>
            <a:normAutofit fontScale="90000"/>
          </a:bodyPr>
          <a:lstStyle/>
          <a:p>
            <a:r>
              <a:rPr lang="en-US" sz="4800" dirty="0" smtClean="0">
                <a:latin typeface="Belwe Bd BT" pitchFamily="18" charset="0"/>
              </a:rPr>
              <a:t>Modification in CPR in Pregnant Females</a:t>
            </a:r>
            <a:endParaRPr lang="en-US" sz="4800" dirty="0">
              <a:latin typeface="Belwe Bd BT" pitchFamily="18" charset="0"/>
            </a:endParaRPr>
          </a:p>
        </p:txBody>
      </p:sp>
      <p:sp>
        <p:nvSpPr>
          <p:cNvPr id="6" name="Content Placeholder 2"/>
          <p:cNvSpPr>
            <a:spLocks noGrp="1"/>
          </p:cNvSpPr>
          <p:nvPr>
            <p:ph idx="1"/>
          </p:nvPr>
        </p:nvSpPr>
        <p:spPr>
          <a:xfrm>
            <a:off x="76200" y="1524000"/>
            <a:ext cx="8991600" cy="5334000"/>
          </a:xfrm>
        </p:spPr>
        <p:txBody>
          <a:bodyPr>
            <a:noAutofit/>
          </a:bodyPr>
          <a:lstStyle/>
          <a:p>
            <a:r>
              <a:rPr lang="en-US" dirty="0" smtClean="0">
                <a:latin typeface="Times New Roman" pitchFamily="18" charset="0"/>
                <a:cs typeface="Times New Roman" pitchFamily="18" charset="0"/>
              </a:rPr>
              <a:t>Position: Patient is put in left lateral position</a:t>
            </a:r>
          </a:p>
          <a:p>
            <a:r>
              <a:rPr lang="en-US" dirty="0" smtClean="0">
                <a:latin typeface="Times New Roman" pitchFamily="18" charset="0"/>
                <a:cs typeface="Times New Roman" pitchFamily="18" charset="0"/>
              </a:rPr>
              <a:t>Chest compressions are done slightly above the centre of the sternum</a:t>
            </a:r>
          </a:p>
          <a:p>
            <a:r>
              <a:rPr lang="en-US" dirty="0" smtClean="0">
                <a:latin typeface="Times New Roman" pitchFamily="18" charset="0"/>
                <a:cs typeface="Times New Roman" pitchFamily="18" charset="0"/>
              </a:rPr>
              <a:t>Insert an advanced airway early in resuscitation to reduce the risk of regurgitation and aspiration</a:t>
            </a:r>
          </a:p>
          <a:p>
            <a:r>
              <a:rPr lang="en-US" dirty="0" smtClean="0">
                <a:latin typeface="Times New Roman" pitchFamily="18" charset="0"/>
                <a:cs typeface="Times New Roman" pitchFamily="18" charset="0"/>
              </a:rPr>
              <a:t>Rapid sequence intubation with continuous </a:t>
            </a:r>
            <a:r>
              <a:rPr lang="en-US" dirty="0">
                <a:latin typeface="Times New Roman" pitchFamily="18" charset="0"/>
                <a:cs typeface="Times New Roman" pitchFamily="18" charset="0"/>
              </a:rPr>
              <a:t>c</a:t>
            </a:r>
            <a:r>
              <a:rPr lang="en-US" dirty="0" smtClean="0">
                <a:latin typeface="Times New Roman" pitchFamily="18" charset="0"/>
                <a:cs typeface="Times New Roman" pitchFamily="18" charset="0"/>
              </a:rPr>
              <a:t>ricoid pressure is the preferred technique for intubation</a:t>
            </a:r>
          </a:p>
          <a:p>
            <a:r>
              <a:rPr lang="en-US" dirty="0" smtClean="0">
                <a:latin typeface="Times New Roman" pitchFamily="18" charset="0"/>
                <a:cs typeface="Times New Roman" pitchFamily="18" charset="0"/>
              </a:rPr>
              <a:t>Decide whether to perform emergency </a:t>
            </a:r>
            <a:r>
              <a:rPr lang="en-US" dirty="0" err="1" smtClean="0">
                <a:latin typeface="Times New Roman" pitchFamily="18" charset="0"/>
                <a:cs typeface="Times New Roman" pitchFamily="18" charset="0"/>
              </a:rPr>
              <a:t>hysterotomy</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No modification in defibrillation</a:t>
            </a:r>
          </a:p>
        </p:txBody>
      </p:sp>
    </p:spTree>
    <p:extLst>
      <p:ext uri="{BB962C8B-B14F-4D97-AF65-F5344CB8AC3E}">
        <p14:creationId xmlns:p14="http://schemas.microsoft.com/office/powerpoint/2010/main" val="24786363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the new guidelines</a:t>
            </a:r>
            <a:endParaRPr lang="en-US" dirty="0"/>
          </a:p>
        </p:txBody>
      </p:sp>
      <p:sp>
        <p:nvSpPr>
          <p:cNvPr id="3" name="Content Placeholder 2"/>
          <p:cNvSpPr>
            <a:spLocks noGrp="1"/>
          </p:cNvSpPr>
          <p:nvPr>
            <p:ph idx="1"/>
          </p:nvPr>
        </p:nvSpPr>
        <p:spPr>
          <a:xfrm>
            <a:off x="0" y="1219200"/>
            <a:ext cx="9144000" cy="5638800"/>
          </a:xfrm>
        </p:spPr>
        <p:txBody>
          <a:bodyPr>
            <a:normAutofit fontScale="92500"/>
          </a:bodyPr>
          <a:lstStyle/>
          <a:p>
            <a:pPr>
              <a:buNone/>
            </a:pPr>
            <a:r>
              <a:rPr lang="en-US" dirty="0" smtClean="0"/>
              <a:t>I) The Change From "A-B-C" to "C-A-B“</a:t>
            </a:r>
          </a:p>
          <a:p>
            <a:pPr>
              <a:buNone/>
            </a:pPr>
            <a:endParaRPr lang="en-US" dirty="0" smtClean="0"/>
          </a:p>
          <a:p>
            <a:pPr marL="0" indent="0">
              <a:buNone/>
            </a:pPr>
            <a:r>
              <a:rPr lang="en-US" sz="3800" dirty="0" smtClean="0">
                <a:latin typeface="Times New Roman" pitchFamily="18" charset="0"/>
                <a:cs typeface="Times New Roman" pitchFamily="18" charset="0"/>
              </a:rPr>
              <a:t>    Multiple valid reasons</a:t>
            </a:r>
          </a:p>
          <a:p>
            <a:r>
              <a:rPr lang="en-US" sz="3800" dirty="0">
                <a:latin typeface="Times New Roman" pitchFamily="18" charset="0"/>
                <a:cs typeface="Times New Roman" pitchFamily="18" charset="0"/>
              </a:rPr>
              <a:t> </a:t>
            </a:r>
            <a:r>
              <a:rPr lang="en-US" sz="4000" dirty="0">
                <a:latin typeface="Times New Roman" pitchFamily="18" charset="0"/>
                <a:cs typeface="Times New Roman" pitchFamily="18" charset="0"/>
              </a:rPr>
              <a:t>By changing the sequence to C-A-B, chest compressions will be initiated sooner and ventilation only minimally delayed until completion of the first cycle of chest compressions (30 compressions should be accomplished in about 18 seconds).</a:t>
            </a:r>
            <a:endParaRPr lang="en-US" dirty="0"/>
          </a:p>
        </p:txBody>
      </p:sp>
    </p:spTree>
    <p:extLst>
      <p:ext uri="{BB962C8B-B14F-4D97-AF65-F5344CB8AC3E}">
        <p14:creationId xmlns:p14="http://schemas.microsoft.com/office/powerpoint/2010/main" val="31241967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highest survival rates from cardiac arrest are reported among patients with a rhythm of VF or ventricular tachycardia (VT). In these patients the critical initial elements of CPR are chest compressions and early defibrillation.</a:t>
            </a: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258898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95400"/>
            <a:ext cx="9144000" cy="5562600"/>
          </a:xfrm>
        </p:spPr>
        <p:txBody>
          <a:bodyPr>
            <a:normAutofit/>
          </a:bodyPr>
          <a:lstStyle/>
          <a:p>
            <a:pPr>
              <a:buNone/>
            </a:pPr>
            <a:r>
              <a:rPr lang="en-US" sz="3600" dirty="0" smtClean="0">
                <a:latin typeface="Times New Roman" pitchFamily="18" charset="0"/>
                <a:cs typeface="Times New Roman" pitchFamily="18" charset="0"/>
              </a:rPr>
              <a:t>II) Removal of “ look - listen – feel’’</a:t>
            </a:r>
          </a:p>
          <a:p>
            <a:pPr>
              <a:buNone/>
            </a:pPr>
            <a:endParaRPr lang="en-US" dirty="0" smtClean="0"/>
          </a:p>
          <a:p>
            <a:r>
              <a:rPr lang="en-US" dirty="0" smtClean="0"/>
              <a:t> </a:t>
            </a:r>
            <a:r>
              <a:rPr lang="en-US" dirty="0" smtClean="0">
                <a:latin typeface="Times New Roman" pitchFamily="18" charset="0"/>
                <a:cs typeface="Times New Roman" pitchFamily="18" charset="0"/>
              </a:rPr>
              <a:t>Performance of these steps is inconsistent and time consuming. </a:t>
            </a:r>
          </a:p>
          <a:p>
            <a:r>
              <a:rPr lang="en-US" dirty="0" smtClean="0">
                <a:latin typeface="Times New Roman" pitchFamily="18" charset="0"/>
                <a:cs typeface="Times New Roman" pitchFamily="18" charset="0"/>
              </a:rPr>
              <a:t>For this reason the revised guidelines stress immediate activation of the emergency response system and starting chest compressions for any unresponsive adult victim with no breathing or no normal breathing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only gasps).</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CARDIAC LIFE SUPPORT(ACLS)</a:t>
            </a:r>
            <a:endParaRPr lang="en-US" dirty="0"/>
          </a:p>
        </p:txBody>
      </p:sp>
      <p:sp>
        <p:nvSpPr>
          <p:cNvPr id="3" name="Content Placeholder 2"/>
          <p:cNvSpPr>
            <a:spLocks noGrp="1"/>
          </p:cNvSpPr>
          <p:nvPr>
            <p:ph idx="1"/>
          </p:nvPr>
        </p:nvSpPr>
        <p:spPr/>
        <p:txBody>
          <a:bodyPr/>
          <a:lstStyle/>
          <a:p>
            <a:endParaRPr lang="en-US" dirty="0" smtClean="0">
              <a:solidFill>
                <a:srgbClr val="003300"/>
              </a:solidFill>
              <a:latin typeface="Calibri" pitchFamily="34" charset="0"/>
            </a:endParaRPr>
          </a:p>
          <a:p>
            <a:r>
              <a:rPr lang="en-US" dirty="0" smtClean="0">
                <a:latin typeface="Times New Roman" pitchFamily="18" charset="0"/>
                <a:cs typeface="Times New Roman" pitchFamily="18" charset="0"/>
              </a:rPr>
              <a:t>Includes a variety of interventions including airway intubation, mechanical ventilation and drugs given during cardiac arrest.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143000"/>
            <a:ext cx="9067800" cy="5410200"/>
          </a:xfrm>
        </p:spPr>
        <p:txBody>
          <a:bodyPr>
            <a:normAutofit/>
          </a:bodyPr>
          <a:lstStyle/>
          <a:p>
            <a:pPr>
              <a:buNone/>
            </a:pPr>
            <a:r>
              <a:rPr lang="en-US" dirty="0" smtClean="0"/>
              <a:t> </a:t>
            </a:r>
            <a:r>
              <a:rPr lang="en-US" sz="3900" dirty="0" smtClean="0">
                <a:latin typeface="Times New Roman" pitchFamily="18" charset="0"/>
                <a:cs typeface="Times New Roman" pitchFamily="18" charset="0"/>
              </a:rPr>
              <a:t>III) Chest compressions</a:t>
            </a:r>
          </a:p>
          <a:p>
            <a:pPr>
              <a:buNone/>
            </a:pPr>
            <a:endParaRPr lang="en-US" dirty="0" smtClean="0"/>
          </a:p>
          <a:p>
            <a:r>
              <a:rPr lang="en-US" dirty="0" smtClean="0"/>
              <a:t> </a:t>
            </a:r>
            <a:r>
              <a:rPr lang="en-US" dirty="0">
                <a:latin typeface="Times New Roman" pitchFamily="18" charset="0"/>
                <a:cs typeface="Times New Roman" pitchFamily="18" charset="0"/>
              </a:rPr>
              <a:t>E</a:t>
            </a:r>
            <a:r>
              <a:rPr lang="en-US" dirty="0" smtClean="0">
                <a:latin typeface="Times New Roman" pitchFamily="18" charset="0"/>
                <a:cs typeface="Times New Roman" pitchFamily="18" charset="0"/>
              </a:rPr>
              <a:t>mphasis on higher "chest compression rates”.         The recommendation has been changed from compression rate of "approximately 100/min" to compression rate of "at least 100/min". </a:t>
            </a:r>
          </a:p>
          <a:p>
            <a:r>
              <a:rPr lang="en-US" dirty="0" smtClean="0">
                <a:latin typeface="Times New Roman" pitchFamily="18" charset="0"/>
                <a:cs typeface="Times New Roman" pitchFamily="18" charset="0"/>
              </a:rPr>
              <a:t>The number of chest compressions delivered per minute during CPR is an important determinant of return of spontaneous circulation (ROSC) and survival with good neurologic function.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The recommendation for chest compression depth has also been changed to "at least 2 inches (5cm)".</a:t>
            </a:r>
          </a:p>
          <a:p>
            <a:r>
              <a:rPr lang="en-US" dirty="0" smtClean="0">
                <a:latin typeface="Times New Roman" pitchFamily="18" charset="0"/>
                <a:cs typeface="Times New Roman" pitchFamily="18" charset="0"/>
              </a:rPr>
              <a:t>Rescuers often do not push the chest hard enough. Studies have shown that increasing the depth of compressions is associated with increased blood flow.</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latin typeface="Times New Roman" pitchFamily="18" charset="0"/>
                <a:cs typeface="Times New Roman" pitchFamily="18" charset="0"/>
              </a:rPr>
              <a:t>IV) Cricoid pressure</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5638800"/>
          </a:xfrm>
        </p:spPr>
        <p:txBody>
          <a:bodyPr>
            <a:normAutofit fontScale="92500" lnSpcReduction="10000"/>
          </a:bodyPr>
          <a:lstStyle/>
          <a:p>
            <a:r>
              <a:rPr lang="en-US" dirty="0" smtClean="0">
                <a:latin typeface="Times New Roman" pitchFamily="18" charset="0"/>
                <a:cs typeface="Times New Roman" pitchFamily="18" charset="0"/>
              </a:rPr>
              <a:t>Cricoid pressure can prevent gastric inflation and reduce the risk of regurgitation and aspiration during bag mask ventilation, but it may also impede ventilation.</a:t>
            </a:r>
          </a:p>
          <a:p>
            <a:r>
              <a:rPr lang="en-US" dirty="0" smtClean="0">
                <a:latin typeface="Times New Roman" pitchFamily="18" charset="0"/>
                <a:cs typeface="Times New Roman" pitchFamily="18" charset="0"/>
              </a:rPr>
              <a:t> Seven randomized studies showed that </a:t>
            </a:r>
            <a:r>
              <a:rPr lang="en-US" dirty="0" err="1" smtClean="0">
                <a:latin typeface="Times New Roman" pitchFamily="18" charset="0"/>
                <a:cs typeface="Times New Roman" pitchFamily="18" charset="0"/>
              </a:rPr>
              <a:t>cricoid</a:t>
            </a:r>
            <a:r>
              <a:rPr lang="en-US" dirty="0" smtClean="0">
                <a:latin typeface="Times New Roman" pitchFamily="18" charset="0"/>
                <a:cs typeface="Times New Roman" pitchFamily="18" charset="0"/>
              </a:rPr>
              <a:t> pressure can delay or prevent the placement of an advanced airway (e.g., </a:t>
            </a:r>
            <a:r>
              <a:rPr lang="en-US" dirty="0" err="1" smtClean="0">
                <a:latin typeface="Times New Roman" pitchFamily="18" charset="0"/>
                <a:cs typeface="Times New Roman" pitchFamily="18" charset="0"/>
              </a:rPr>
              <a:t>endotracheal</a:t>
            </a:r>
            <a:r>
              <a:rPr lang="en-US" dirty="0" smtClean="0">
                <a:latin typeface="Times New Roman" pitchFamily="18" charset="0"/>
                <a:cs typeface="Times New Roman" pitchFamily="18" charset="0"/>
              </a:rPr>
              <a:t> tube) and some aspiration can still occur despite application of </a:t>
            </a:r>
            <a:r>
              <a:rPr lang="en-US" dirty="0" err="1" smtClean="0">
                <a:latin typeface="Times New Roman" pitchFamily="18" charset="0"/>
                <a:cs typeface="Times New Roman" pitchFamily="18" charset="0"/>
              </a:rPr>
              <a:t>cricoid</a:t>
            </a:r>
            <a:r>
              <a:rPr lang="en-US" dirty="0" smtClean="0">
                <a:latin typeface="Times New Roman" pitchFamily="18" charset="0"/>
                <a:cs typeface="Times New Roman" pitchFamily="18" charset="0"/>
              </a:rPr>
              <a:t> pressure. </a:t>
            </a:r>
          </a:p>
          <a:p>
            <a:r>
              <a:rPr lang="en-US" dirty="0" smtClean="0">
                <a:latin typeface="Times New Roman" pitchFamily="18" charset="0"/>
                <a:cs typeface="Times New Roman" pitchFamily="18" charset="0"/>
              </a:rPr>
              <a:t>In addition, it is difficult to appropriately train rescuers in use of the maneuver.</a:t>
            </a:r>
          </a:p>
          <a:p>
            <a:r>
              <a:rPr lang="en-US" dirty="0" smtClean="0">
                <a:latin typeface="Times New Roman" pitchFamily="18" charset="0"/>
                <a:cs typeface="Times New Roman" pitchFamily="18" charset="0"/>
              </a:rPr>
              <a:t> Hence, revised guidelines do not recommend routine use of cricoid pressure in cardiac arrest.</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dirty="0">
                <a:latin typeface="Times New Roman" pitchFamily="18" charset="0"/>
                <a:cs typeface="Times New Roman" pitchFamily="18" charset="0"/>
              </a:rPr>
              <a:t>V) New "circular" ACLS algorithm</a:t>
            </a:r>
            <a:r>
              <a:rPr lang="en-US" dirty="0"/>
              <a:t/>
            </a:r>
            <a:br>
              <a:rPr lang="en-US" dirty="0"/>
            </a:br>
            <a:endParaRPr lang="en-US" dirty="0"/>
          </a:p>
        </p:txBody>
      </p:sp>
      <p:sp>
        <p:nvSpPr>
          <p:cNvPr id="3" name="Content Placeholder 2"/>
          <p:cNvSpPr>
            <a:spLocks noGrp="1"/>
          </p:cNvSpPr>
          <p:nvPr>
            <p:ph idx="1"/>
          </p:nvPr>
        </p:nvSpPr>
        <p:spPr>
          <a:xfrm>
            <a:off x="0" y="1143000"/>
            <a:ext cx="9144000" cy="5715000"/>
          </a:xfrm>
        </p:spPr>
        <p:txBody>
          <a:bodyPr>
            <a:noAutofit/>
          </a:bodyPr>
          <a:lstStyle/>
          <a:p>
            <a:r>
              <a:rPr lang="en-US" sz="2800" dirty="0" smtClean="0">
                <a:latin typeface="Times New Roman" pitchFamily="18" charset="0"/>
                <a:cs typeface="Times New Roman" pitchFamily="18" charset="0"/>
              </a:rPr>
              <a:t>The older 2005 "box and arrow" designed algorithm listed key actions performed during the resuscitation in a sequential fashion.</a:t>
            </a:r>
          </a:p>
          <a:p>
            <a:r>
              <a:rPr lang="en-US" sz="2800" dirty="0" smtClean="0">
                <a:latin typeface="Times New Roman" pitchFamily="18" charset="0"/>
                <a:cs typeface="Times New Roman" pitchFamily="18" charset="0"/>
              </a:rPr>
              <a:t> The revised algorithm is simplified and streamlined, and is "circular".</a:t>
            </a:r>
          </a:p>
          <a:p>
            <a:r>
              <a:rPr lang="en-US" sz="2800" dirty="0" smtClean="0">
                <a:latin typeface="Times New Roman" pitchFamily="18" charset="0"/>
                <a:cs typeface="Times New Roman" pitchFamily="18" charset="0"/>
              </a:rPr>
              <a:t>Before 2005, ACLS courses focused mainly on added interventions, such as manual defibrillation, drug therapy, and advanced airway management, as well as alternative and management options for special situations.</a:t>
            </a:r>
          </a:p>
          <a:p>
            <a:r>
              <a:rPr lang="en-US" sz="2800" dirty="0" smtClean="0">
                <a:latin typeface="Times New Roman" pitchFamily="18" charset="0"/>
                <a:cs typeface="Times New Roman" pitchFamily="18" charset="0"/>
              </a:rPr>
              <a:t>In ACLS 2010,  the emphasis is exclusively on high quality CPR - the only thing which has consistently shown to work and improve outcomes.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47800"/>
            <a:ext cx="9144000" cy="5410200"/>
          </a:xfrm>
        </p:spPr>
        <p:txBody>
          <a:bodyPr>
            <a:normAutofit/>
          </a:bodyPr>
          <a:lstStyle/>
          <a:p>
            <a:pPr>
              <a:buNone/>
            </a:pPr>
            <a:r>
              <a:rPr lang="en-US" sz="3600" dirty="0" smtClean="0">
                <a:latin typeface="Times New Roman" pitchFamily="18" charset="0"/>
                <a:cs typeface="Times New Roman" pitchFamily="18" charset="0"/>
              </a:rPr>
              <a:t>VI) </a:t>
            </a:r>
            <a:r>
              <a:rPr lang="en-US" sz="3600" dirty="0" err="1" smtClean="0">
                <a:latin typeface="Times New Roman" pitchFamily="18" charset="0"/>
                <a:cs typeface="Times New Roman" pitchFamily="18" charset="0"/>
              </a:rPr>
              <a:t>Capnography</a:t>
            </a:r>
            <a:endParaRPr lang="en-US" sz="36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2005 guidelines only recommended CO2 detector device to confirm </a:t>
            </a:r>
            <a:r>
              <a:rPr lang="en-US" dirty="0" err="1" smtClean="0">
                <a:latin typeface="Times New Roman" pitchFamily="18" charset="0"/>
                <a:cs typeface="Times New Roman" pitchFamily="18" charset="0"/>
              </a:rPr>
              <a:t>endotracheal</a:t>
            </a:r>
            <a:r>
              <a:rPr lang="en-US" dirty="0" smtClean="0">
                <a:latin typeface="Times New Roman" pitchFamily="18" charset="0"/>
                <a:cs typeface="Times New Roman" pitchFamily="18" charset="0"/>
              </a:rPr>
              <a:t> tube placement.</a:t>
            </a:r>
          </a:p>
          <a:p>
            <a:r>
              <a:rPr lang="en-US" dirty="0" smtClean="0">
                <a:latin typeface="Times New Roman" pitchFamily="18" charset="0"/>
                <a:cs typeface="Times New Roman" pitchFamily="18" charset="0"/>
              </a:rPr>
              <a:t>Continuous quantitative waveform </a:t>
            </a:r>
            <a:r>
              <a:rPr lang="en-US" dirty="0" err="1" smtClean="0">
                <a:latin typeface="Times New Roman" pitchFamily="18" charset="0"/>
                <a:cs typeface="Times New Roman" pitchFamily="18" charset="0"/>
              </a:rPr>
              <a:t>capnography</a:t>
            </a:r>
            <a:r>
              <a:rPr lang="en-US" dirty="0" smtClean="0">
                <a:latin typeface="Times New Roman" pitchFamily="18" charset="0"/>
                <a:cs typeface="Times New Roman" pitchFamily="18" charset="0"/>
              </a:rPr>
              <a:t> is now recommended for intubated patients throughout the </a:t>
            </a:r>
            <a:r>
              <a:rPr lang="en-US" dirty="0" err="1" smtClean="0">
                <a:latin typeface="Times New Roman" pitchFamily="18" charset="0"/>
                <a:cs typeface="Times New Roman" pitchFamily="18" charset="0"/>
              </a:rPr>
              <a:t>peri</a:t>
            </a:r>
            <a:r>
              <a:rPr lang="en-US" dirty="0" smtClean="0">
                <a:latin typeface="Times New Roman" pitchFamily="18" charset="0"/>
                <a:cs typeface="Times New Roman" pitchFamily="18" charset="0"/>
              </a:rPr>
              <a:t>-arrest period</a:t>
            </a:r>
            <a:r>
              <a:rPr lang="en-US" dirty="0" smtClean="0"/>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19200"/>
            <a:ext cx="9144000" cy="5638800"/>
          </a:xfrm>
        </p:spPr>
        <p:txBody>
          <a:bodyPr>
            <a:normAutofit/>
          </a:bodyPr>
          <a:lstStyle/>
          <a:p>
            <a:pPr>
              <a:buNone/>
            </a:pPr>
            <a:r>
              <a:rPr lang="en-US" sz="3900" dirty="0" smtClean="0">
                <a:latin typeface="Times New Roman" pitchFamily="18" charset="0"/>
                <a:cs typeface="Times New Roman" pitchFamily="18" charset="0"/>
              </a:rPr>
              <a:t>VII) Atropine is 'out'; Adenosine is 'in'</a:t>
            </a:r>
          </a:p>
          <a:p>
            <a:r>
              <a:rPr lang="en-US" dirty="0" smtClean="0">
                <a:latin typeface="Times New Roman" pitchFamily="18" charset="0"/>
                <a:cs typeface="Times New Roman" pitchFamily="18" charset="0"/>
              </a:rPr>
              <a:t>Atropine is no longer recommended for routine use in the management of </a:t>
            </a:r>
            <a:r>
              <a:rPr lang="en-US" dirty="0" err="1" smtClean="0">
                <a:latin typeface="Times New Roman" pitchFamily="18" charset="0"/>
                <a:cs typeface="Times New Roman" pitchFamily="18" charset="0"/>
              </a:rPr>
              <a:t>pulseless</a:t>
            </a:r>
            <a:r>
              <a:rPr lang="en-US" dirty="0" smtClean="0">
                <a:latin typeface="Times New Roman" pitchFamily="18" charset="0"/>
                <a:cs typeface="Times New Roman" pitchFamily="18" charset="0"/>
              </a:rPr>
              <a:t> electrical activity (PEA) and </a:t>
            </a:r>
            <a:r>
              <a:rPr lang="en-US" dirty="0" err="1" smtClean="0">
                <a:latin typeface="Times New Roman" pitchFamily="18" charset="0"/>
                <a:cs typeface="Times New Roman" pitchFamily="18" charset="0"/>
              </a:rPr>
              <a:t>asystole</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Evidence suggests that the routine use of atropine during PEA or </a:t>
            </a:r>
            <a:r>
              <a:rPr lang="en-US" dirty="0" err="1" smtClean="0">
                <a:latin typeface="Times New Roman" pitchFamily="18" charset="0"/>
                <a:cs typeface="Times New Roman" pitchFamily="18" charset="0"/>
              </a:rPr>
              <a:t>asystole</a:t>
            </a:r>
            <a:r>
              <a:rPr lang="en-US" dirty="0" smtClean="0">
                <a:latin typeface="Times New Roman" pitchFamily="18" charset="0"/>
                <a:cs typeface="Times New Roman" pitchFamily="18" charset="0"/>
              </a:rPr>
              <a:t> is unlikely to have a therapeutic benefit . </a:t>
            </a:r>
          </a:p>
          <a:p>
            <a:r>
              <a:rPr lang="en-US" dirty="0" smtClean="0">
                <a:latin typeface="Times New Roman" pitchFamily="18" charset="0"/>
                <a:cs typeface="Times New Roman" pitchFamily="18" charset="0"/>
              </a:rPr>
              <a:t>Adenosine is recommended in the initial diagnosis and treatment of stable, undifferentiated regular, monomorphic  wide-complex tachycardia.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19200"/>
            <a:ext cx="9144000" cy="5638800"/>
          </a:xfrm>
        </p:spPr>
        <p:txBody>
          <a:bodyPr>
            <a:normAutofit/>
          </a:bodyPr>
          <a:lstStyle/>
          <a:p>
            <a:pPr>
              <a:buNone/>
            </a:pPr>
            <a:r>
              <a:rPr lang="en-US" sz="3900" dirty="0" smtClean="0">
                <a:latin typeface="Times New Roman" pitchFamily="18" charset="0"/>
                <a:cs typeface="Times New Roman" pitchFamily="18" charset="0"/>
              </a:rPr>
              <a:t>VIII) Post-cardiac arrest care</a:t>
            </a:r>
          </a:p>
          <a:p>
            <a:r>
              <a:rPr lang="en-US" dirty="0" smtClean="0"/>
              <a:t>Post-Cardiac Arrest Care is a new section in the revised guidelines.</a:t>
            </a:r>
          </a:p>
          <a:p>
            <a:r>
              <a:rPr lang="en-US" dirty="0" smtClean="0"/>
              <a:t> To improve survival a comprehensive, multidisciplinary system of post-cardiac arrest care should be implemented in a consistent manner.</a:t>
            </a:r>
          </a:p>
          <a:p>
            <a:r>
              <a:rPr lang="en-US" dirty="0" smtClean="0"/>
              <a:t>Treatments should include cardiopulmonary and neurologic support, as well as therapeutic hypothermia and </a:t>
            </a:r>
            <a:r>
              <a:rPr lang="en-US" dirty="0" err="1" smtClean="0"/>
              <a:t>percutaneous</a:t>
            </a:r>
            <a:r>
              <a:rPr lang="en-US" dirty="0" smtClean="0"/>
              <a:t> coronary interventions (PCIs), when indicated.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95400"/>
            <a:ext cx="9144000" cy="5562600"/>
          </a:xfrm>
        </p:spPr>
        <p:txBody>
          <a:bodyPr>
            <a:normAutofit/>
          </a:bodyPr>
          <a:lstStyle/>
          <a:p>
            <a:r>
              <a:rPr lang="en-US" dirty="0" smtClean="0"/>
              <a:t> An electroencephalogram (EEG) for the diagnosis of seizures should be performed with prompt interpretation as soon as possible and should be monitored frequently or continuously in comatose patients after return of spontaneous circulation (ROSC).</a:t>
            </a:r>
          </a:p>
          <a:p>
            <a:endParaRPr lang="en-US" dirty="0" smtClean="0"/>
          </a:p>
          <a:p>
            <a:r>
              <a:rPr lang="en-US" dirty="0" smtClean="0"/>
              <a:t>The benefits of therapeutic hypothermia have been reemphasized, based on two recent large studies.</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techniques and devices</a:t>
            </a:r>
            <a:endParaRPr lang="en-US" dirty="0"/>
          </a:p>
        </p:txBody>
      </p:sp>
      <p:sp>
        <p:nvSpPr>
          <p:cNvPr id="3" name="Content Placeholder 2"/>
          <p:cNvSpPr>
            <a:spLocks noGrp="1"/>
          </p:cNvSpPr>
          <p:nvPr>
            <p:ph idx="1"/>
          </p:nvPr>
        </p:nvSpPr>
        <p:spPr>
          <a:xfrm>
            <a:off x="152400" y="1371600"/>
            <a:ext cx="8763000" cy="5257800"/>
          </a:xfrm>
        </p:spPr>
        <p:txBody>
          <a:bodyPr/>
          <a:lstStyle/>
          <a:p>
            <a:r>
              <a:rPr lang="en-US" dirty="0"/>
              <a:t>Compared with conventional CPR, these techniques and devices typically require more personnel, training, and equipment, or they apply to a specific setting</a:t>
            </a:r>
            <a:r>
              <a:rPr lang="en-US" dirty="0" smtClean="0"/>
              <a:t>.</a:t>
            </a:r>
          </a:p>
          <a:p>
            <a:pPr marL="0" indent="0">
              <a:buNone/>
            </a:pPr>
            <a:endParaRPr lang="en-US" dirty="0" smtClean="0"/>
          </a:p>
          <a:p>
            <a:r>
              <a:rPr lang="en-US" dirty="0"/>
              <a:t>R</a:t>
            </a:r>
            <a:r>
              <a:rPr lang="en-US" dirty="0" smtClean="0"/>
              <a:t>escuers </a:t>
            </a:r>
            <a:r>
              <a:rPr lang="en-US" dirty="0"/>
              <a:t>should be trained to minimize any interruption of chest compressions or defibrillation and should be retrained as needed.</a:t>
            </a:r>
          </a:p>
        </p:txBody>
      </p:sp>
    </p:spTree>
    <p:extLst>
      <p:ext uri="{BB962C8B-B14F-4D97-AF65-F5344CB8AC3E}">
        <p14:creationId xmlns:p14="http://schemas.microsoft.com/office/powerpoint/2010/main" val="16339629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Techniques</a:t>
            </a:r>
            <a:endParaRPr lang="en-US" dirty="0"/>
          </a:p>
        </p:txBody>
      </p:sp>
      <p:sp>
        <p:nvSpPr>
          <p:cNvPr id="3" name="Content Placeholder 2"/>
          <p:cNvSpPr>
            <a:spLocks noGrp="1"/>
          </p:cNvSpPr>
          <p:nvPr>
            <p:ph idx="1"/>
          </p:nvPr>
        </p:nvSpPr>
        <p:spPr>
          <a:xfrm>
            <a:off x="0" y="1066800"/>
            <a:ext cx="9067800" cy="5791200"/>
          </a:xfrm>
        </p:spPr>
        <p:txBody>
          <a:bodyPr>
            <a:normAutofit/>
          </a:bodyPr>
          <a:lstStyle/>
          <a:p>
            <a:pPr marL="0" indent="0" fontAlgn="base">
              <a:buNone/>
            </a:pPr>
            <a:r>
              <a:rPr lang="en-US" dirty="0" smtClean="0"/>
              <a:t>1) </a:t>
            </a:r>
            <a:r>
              <a:rPr lang="en-US" b="1" dirty="0"/>
              <a:t>High-Frequency Chest Compressions</a:t>
            </a:r>
          </a:p>
          <a:p>
            <a:pPr fontAlgn="base"/>
            <a:r>
              <a:rPr lang="en-US" dirty="0"/>
              <a:t>High-frequency chest compression (typically at a frequency &gt;120 per minute) has been studied as a technique for improving resuscitation from cardiac </a:t>
            </a:r>
            <a:r>
              <a:rPr lang="en-US" dirty="0" smtClean="0"/>
              <a:t>arrest and </a:t>
            </a:r>
            <a:r>
              <a:rPr lang="en-US" dirty="0"/>
              <a:t>have demonstrated mixed results. </a:t>
            </a:r>
            <a:endParaRPr lang="en-US" dirty="0" smtClean="0"/>
          </a:p>
          <a:p>
            <a:pPr fontAlgn="base"/>
            <a:r>
              <a:rPr lang="en-US" dirty="0" smtClean="0"/>
              <a:t>The</a:t>
            </a:r>
            <a:r>
              <a:rPr lang="en-US" dirty="0"/>
              <a:t> </a:t>
            </a:r>
            <a:r>
              <a:rPr lang="en-US" i="1" dirty="0"/>
              <a:t>2010 AHA Guidelines for CPR and ECC</a:t>
            </a:r>
            <a:r>
              <a:rPr lang="en-US" dirty="0"/>
              <a:t> recommend compressions at a rate of at least 100/min. </a:t>
            </a:r>
          </a:p>
          <a:p>
            <a:pPr fontAlgn="base"/>
            <a:r>
              <a:rPr lang="en-US" dirty="0" smtClean="0"/>
              <a:t> </a:t>
            </a:r>
            <a:r>
              <a:rPr lang="en-US" dirty="0"/>
              <a:t>However, high-frequency chest compressions may be considered by adequately trained rescue personnel as an alternative (Class </a:t>
            </a:r>
            <a:r>
              <a:rPr lang="en-US" dirty="0" err="1"/>
              <a:t>IIb</a:t>
            </a:r>
            <a:r>
              <a:rPr lang="en-US" dirty="0"/>
              <a:t>, LOE C).</a:t>
            </a:r>
          </a:p>
          <a:p>
            <a:pPr marL="0" indent="0">
              <a:buNone/>
            </a:pPr>
            <a:endParaRPr lang="en-US" dirty="0"/>
          </a:p>
        </p:txBody>
      </p:sp>
    </p:spTree>
    <p:extLst>
      <p:ext uri="{BB962C8B-B14F-4D97-AF65-F5344CB8AC3E}">
        <p14:creationId xmlns:p14="http://schemas.microsoft.com/office/powerpoint/2010/main" val="2723914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7"/>
            <a:ext cx="8229600" cy="792162"/>
          </a:xfrm>
        </p:spPr>
        <p:txBody>
          <a:bodyPr/>
          <a:lstStyle/>
          <a:p>
            <a:r>
              <a:rPr lang="en-US" dirty="0" smtClean="0"/>
              <a:t>CHAIN OF SURVIVAL</a:t>
            </a:r>
            <a:endParaRPr lang="en-US" dirty="0"/>
          </a:p>
        </p:txBody>
      </p:sp>
      <p:sp>
        <p:nvSpPr>
          <p:cNvPr id="3" name="Content Placeholder 2"/>
          <p:cNvSpPr>
            <a:spLocks noGrp="1"/>
          </p:cNvSpPr>
          <p:nvPr>
            <p:ph idx="1"/>
          </p:nvPr>
        </p:nvSpPr>
        <p:spPr>
          <a:xfrm>
            <a:off x="0" y="838200"/>
            <a:ext cx="9144000" cy="6019800"/>
          </a:xfrm>
        </p:spPr>
        <p:txBody>
          <a:bodyPr>
            <a:normAutofit/>
          </a:bodyPr>
          <a:lstStyle/>
          <a:p>
            <a:pPr fontAlgn="base"/>
            <a:r>
              <a:rPr lang="en-US" dirty="0" smtClean="0"/>
              <a:t> </a:t>
            </a:r>
            <a:r>
              <a:rPr lang="en-US" dirty="0"/>
              <a:t>SCA continues to be a leading cause of death in many parts of the world</a:t>
            </a:r>
            <a:r>
              <a:rPr lang="en-US" dirty="0" smtClean="0"/>
              <a:t>.</a:t>
            </a:r>
            <a:r>
              <a:rPr lang="en-US" dirty="0"/>
              <a:t> </a:t>
            </a:r>
            <a:endParaRPr lang="en-US" dirty="0" smtClean="0"/>
          </a:p>
          <a:p>
            <a:pPr fontAlgn="base"/>
            <a:r>
              <a:rPr lang="en-US" dirty="0" smtClean="0"/>
              <a:t>SCA </a:t>
            </a:r>
            <a:r>
              <a:rPr lang="en-US" dirty="0"/>
              <a:t>has many etiologies </a:t>
            </a:r>
            <a:r>
              <a:rPr lang="en-US" dirty="0" smtClean="0"/>
              <a:t>(</a:t>
            </a:r>
            <a:r>
              <a:rPr lang="en-US" dirty="0" err="1"/>
              <a:t>i</a:t>
            </a:r>
            <a:r>
              <a:rPr lang="en-US" dirty="0" err="1" smtClean="0"/>
              <a:t>e</a:t>
            </a:r>
            <a:r>
              <a:rPr lang="en-US" dirty="0"/>
              <a:t>, cardiac or </a:t>
            </a:r>
            <a:r>
              <a:rPr lang="en-US" dirty="0" smtClean="0"/>
              <a:t>non cardiac </a:t>
            </a:r>
            <a:r>
              <a:rPr lang="en-US" dirty="0"/>
              <a:t>causes), circumstances (</a:t>
            </a:r>
            <a:r>
              <a:rPr lang="en-US" dirty="0" err="1" smtClean="0"/>
              <a:t>eg</a:t>
            </a:r>
            <a:r>
              <a:rPr lang="en-US" dirty="0"/>
              <a:t>, witnessed or </a:t>
            </a:r>
            <a:r>
              <a:rPr lang="en-US" dirty="0" err="1" smtClean="0"/>
              <a:t>unwitnessed</a:t>
            </a:r>
            <a:r>
              <a:rPr lang="en-US" dirty="0"/>
              <a:t>), and settings (</a:t>
            </a:r>
            <a:r>
              <a:rPr lang="en-US" dirty="0" err="1" smtClean="0"/>
              <a:t>eg</a:t>
            </a:r>
            <a:r>
              <a:rPr lang="en-US" dirty="0"/>
              <a:t>, out-of-hospital or in-hospital). </a:t>
            </a:r>
            <a:endParaRPr lang="en-US" dirty="0" smtClean="0"/>
          </a:p>
          <a:p>
            <a:pPr fontAlgn="base"/>
            <a:r>
              <a:rPr lang="en-US" dirty="0" smtClean="0"/>
              <a:t>This </a:t>
            </a:r>
            <a:r>
              <a:rPr lang="en-US" dirty="0"/>
              <a:t>heterogeneity suggests that a single approach to resuscitation is not practical, but a core set of actions provides a universal strategy for achieving successful resuscitation. These actions are termed the links in the “Chain of Survival</a:t>
            </a:r>
            <a:r>
              <a:rPr lang="en-US" dirty="0" smtClean="0"/>
              <a:t>.”</a:t>
            </a:r>
            <a:endParaRPr lang="en-US" dirty="0"/>
          </a:p>
          <a:p>
            <a:endParaRPr lang="en-US" dirty="0"/>
          </a:p>
        </p:txBody>
      </p:sp>
    </p:spTree>
    <p:extLst>
      <p:ext uri="{BB962C8B-B14F-4D97-AF65-F5344CB8AC3E}">
        <p14:creationId xmlns:p14="http://schemas.microsoft.com/office/powerpoint/2010/main" val="14710496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19200"/>
            <a:ext cx="9144000" cy="5638800"/>
          </a:xfrm>
        </p:spPr>
        <p:txBody>
          <a:bodyPr>
            <a:normAutofit/>
          </a:bodyPr>
          <a:lstStyle/>
          <a:p>
            <a:pPr marL="0" indent="0" fontAlgn="base">
              <a:buNone/>
            </a:pPr>
            <a:r>
              <a:rPr lang="en-US" b="1" dirty="0" smtClean="0"/>
              <a:t>2) Open-Chest </a:t>
            </a:r>
            <a:r>
              <a:rPr lang="en-US" b="1" dirty="0"/>
              <a:t>CPR</a:t>
            </a:r>
          </a:p>
          <a:p>
            <a:pPr fontAlgn="base"/>
            <a:r>
              <a:rPr lang="en-US" dirty="0" smtClean="0"/>
              <a:t> </a:t>
            </a:r>
            <a:r>
              <a:rPr lang="en-US" dirty="0"/>
              <a:t>T</a:t>
            </a:r>
            <a:r>
              <a:rPr lang="en-US" dirty="0" smtClean="0"/>
              <a:t>he </a:t>
            </a:r>
            <a:r>
              <a:rPr lang="en-US" dirty="0"/>
              <a:t>heart is accessed through a thoracotomy (typically created through the 5</a:t>
            </a:r>
            <a:r>
              <a:rPr lang="en-US" baseline="30000" dirty="0"/>
              <a:t>th</a:t>
            </a:r>
            <a:r>
              <a:rPr lang="en-US" dirty="0"/>
              <a:t> left intercostal space) and compression is performed using the thumb and fingers, or with the palm and extended fingers against the sternum. </a:t>
            </a:r>
            <a:r>
              <a:rPr lang="en-US" dirty="0" smtClean="0"/>
              <a:t> </a:t>
            </a:r>
          </a:p>
          <a:p>
            <a:pPr fontAlgn="base"/>
            <a:r>
              <a:rPr lang="en-US" dirty="0" smtClean="0"/>
              <a:t>This </a:t>
            </a:r>
            <a:r>
              <a:rPr lang="en-US" dirty="0"/>
              <a:t>technique generates forward blood flow and coronary perfusion pressure that typically exceed those generated by closed chest </a:t>
            </a:r>
            <a:r>
              <a:rPr lang="en-US" dirty="0" smtClean="0"/>
              <a:t>compressions.</a:t>
            </a:r>
            <a:r>
              <a:rPr lang="en-US" dirty="0"/>
              <a:t> </a:t>
            </a:r>
            <a:endParaRPr lang="en-US" dirty="0" smtClean="0"/>
          </a:p>
          <a:p>
            <a:pPr fontAlgn="base"/>
            <a:endParaRPr lang="en-US" dirty="0"/>
          </a:p>
          <a:p>
            <a:pPr marL="0" indent="0">
              <a:buNone/>
            </a:pPr>
            <a:endParaRPr lang="en-US" dirty="0"/>
          </a:p>
        </p:txBody>
      </p:sp>
    </p:spTree>
    <p:extLst>
      <p:ext uri="{BB962C8B-B14F-4D97-AF65-F5344CB8AC3E}">
        <p14:creationId xmlns:p14="http://schemas.microsoft.com/office/powerpoint/2010/main" val="14297126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fontAlgn="base"/>
            <a:r>
              <a:rPr lang="en-US" dirty="0"/>
              <a:t>There is insufficient evidence of benefit or harm to recommend the routine use of open-chest CPR. </a:t>
            </a:r>
          </a:p>
          <a:p>
            <a:pPr fontAlgn="base"/>
            <a:r>
              <a:rPr lang="en-US" dirty="0"/>
              <a:t>However, open-chest CPR can be useful if cardiac arrest develops during surgery when the chest or abdomen is already open, or in the early postoperative period after cardiothoracic surgery (Class </a:t>
            </a:r>
            <a:r>
              <a:rPr lang="en-US" dirty="0" err="1"/>
              <a:t>IIa</a:t>
            </a:r>
            <a:r>
              <a:rPr lang="en-US" dirty="0"/>
              <a:t>, LOE C)</a:t>
            </a:r>
          </a:p>
          <a:p>
            <a:endParaRPr lang="en-US" dirty="0"/>
          </a:p>
        </p:txBody>
      </p:sp>
    </p:spTree>
    <p:extLst>
      <p:ext uri="{BB962C8B-B14F-4D97-AF65-F5344CB8AC3E}">
        <p14:creationId xmlns:p14="http://schemas.microsoft.com/office/powerpoint/2010/main" val="39437364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47800"/>
            <a:ext cx="9144000" cy="5334000"/>
          </a:xfrm>
        </p:spPr>
        <p:txBody>
          <a:bodyPr>
            <a:normAutofit fontScale="92500" lnSpcReduction="10000"/>
          </a:bodyPr>
          <a:lstStyle/>
          <a:p>
            <a:pPr marL="0" indent="0" fontAlgn="base">
              <a:buNone/>
            </a:pPr>
            <a:r>
              <a:rPr lang="en-US" b="1" dirty="0" smtClean="0"/>
              <a:t>3)Interposed </a:t>
            </a:r>
            <a:r>
              <a:rPr lang="en-US" b="1" dirty="0"/>
              <a:t>Abdominal </a:t>
            </a:r>
            <a:r>
              <a:rPr lang="en-US" b="1" dirty="0" smtClean="0"/>
              <a:t>Compression-CPR</a:t>
            </a:r>
            <a:endParaRPr lang="en-US" b="1" dirty="0"/>
          </a:p>
          <a:p>
            <a:pPr fontAlgn="base"/>
            <a:r>
              <a:rPr lang="en-US" dirty="0"/>
              <a:t> </a:t>
            </a:r>
            <a:r>
              <a:rPr lang="en-US" dirty="0" smtClean="0"/>
              <a:t> </a:t>
            </a:r>
            <a:r>
              <a:rPr lang="en-US" dirty="0"/>
              <a:t>3-rescuer technique </a:t>
            </a:r>
            <a:endParaRPr lang="en-US" dirty="0" smtClean="0"/>
          </a:p>
          <a:p>
            <a:pPr marL="0" indent="0" fontAlgn="base">
              <a:buNone/>
            </a:pPr>
            <a:r>
              <a:rPr lang="en-US" dirty="0"/>
              <a:t> </a:t>
            </a:r>
            <a:r>
              <a:rPr lang="en-US" dirty="0" smtClean="0"/>
              <a:t>          </a:t>
            </a:r>
            <a:r>
              <a:rPr lang="en-US" dirty="0"/>
              <a:t>A</a:t>
            </a:r>
            <a:r>
              <a:rPr lang="en-US" dirty="0" smtClean="0"/>
              <a:t>n </a:t>
            </a:r>
            <a:r>
              <a:rPr lang="en-US" dirty="0"/>
              <a:t>abdominal compressor plus the chest compressor and the rescuer providing </a:t>
            </a:r>
            <a:r>
              <a:rPr lang="en-US" dirty="0" smtClean="0"/>
              <a:t>ventilations</a:t>
            </a:r>
          </a:p>
          <a:p>
            <a:pPr fontAlgn="base"/>
            <a:r>
              <a:rPr lang="en-US" dirty="0" smtClean="0"/>
              <a:t>  </a:t>
            </a:r>
            <a:r>
              <a:rPr lang="en-US" dirty="0"/>
              <a:t>I</a:t>
            </a:r>
            <a:r>
              <a:rPr lang="en-US" dirty="0" smtClean="0"/>
              <a:t>ncludes </a:t>
            </a:r>
            <a:r>
              <a:rPr lang="en-US" dirty="0"/>
              <a:t>conventional chest compressions combined with alternating abdominal compressions. </a:t>
            </a:r>
            <a:endParaRPr lang="en-US" dirty="0" smtClean="0"/>
          </a:p>
          <a:p>
            <a:pPr fontAlgn="base"/>
            <a:r>
              <a:rPr lang="en-US" dirty="0" smtClean="0"/>
              <a:t>The </a:t>
            </a:r>
            <a:r>
              <a:rPr lang="en-US" dirty="0"/>
              <a:t>dedicated rescuer who provides manual abdominal compressions will compress the abdomen midway between the xiphoid and the umbilicus during the relaxation phase of chest compression. </a:t>
            </a:r>
            <a:endParaRPr lang="en-US" dirty="0" smtClean="0"/>
          </a:p>
          <a:p>
            <a:pPr marL="0" indent="0" fontAlgn="base">
              <a:buNone/>
            </a:pPr>
            <a:r>
              <a:rPr lang="en-US" dirty="0" smtClean="0"/>
              <a:t>  </a:t>
            </a:r>
            <a:endParaRPr lang="en-US" dirty="0"/>
          </a:p>
        </p:txBody>
      </p:sp>
    </p:spTree>
    <p:extLst>
      <p:ext uri="{BB962C8B-B14F-4D97-AF65-F5344CB8AC3E}">
        <p14:creationId xmlns:p14="http://schemas.microsoft.com/office/powerpoint/2010/main" val="28202710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fontAlgn="base"/>
            <a:r>
              <a:rPr lang="en-US" dirty="0"/>
              <a:t>IAC-CPR increases diastolic aortic pressure and venous return, resulting in improved coronary perfusion pressure and blood flow to other vital organs.</a:t>
            </a:r>
          </a:p>
          <a:p>
            <a:pPr fontAlgn="base"/>
            <a:r>
              <a:rPr lang="en-US" dirty="0"/>
              <a:t>IAC-CPR may be considered during in-hospital resuscitation when sufficient personnel trained in its use are available (Class </a:t>
            </a:r>
            <a:r>
              <a:rPr lang="en-US" dirty="0" err="1"/>
              <a:t>IIb</a:t>
            </a:r>
            <a:r>
              <a:rPr lang="en-US" dirty="0"/>
              <a:t>, LOE B). </a:t>
            </a:r>
          </a:p>
          <a:p>
            <a:endParaRPr lang="en-US" dirty="0"/>
          </a:p>
        </p:txBody>
      </p:sp>
    </p:spTree>
    <p:extLst>
      <p:ext uri="{BB962C8B-B14F-4D97-AF65-F5344CB8AC3E}">
        <p14:creationId xmlns:p14="http://schemas.microsoft.com/office/powerpoint/2010/main" val="6501798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19200"/>
            <a:ext cx="9144000" cy="5638800"/>
          </a:xfrm>
        </p:spPr>
        <p:txBody>
          <a:bodyPr>
            <a:normAutofit lnSpcReduction="10000"/>
          </a:bodyPr>
          <a:lstStyle/>
          <a:p>
            <a:pPr marL="0" indent="0" fontAlgn="base">
              <a:buNone/>
            </a:pPr>
            <a:r>
              <a:rPr lang="en-US" b="1" dirty="0" smtClean="0"/>
              <a:t>4) </a:t>
            </a:r>
            <a:r>
              <a:rPr lang="en-US" sz="3500" b="1" dirty="0" smtClean="0"/>
              <a:t>“Cough” CPR</a:t>
            </a:r>
          </a:p>
          <a:p>
            <a:pPr marL="0" indent="0" fontAlgn="base">
              <a:buNone/>
            </a:pPr>
            <a:endParaRPr lang="en-US" b="1" dirty="0" smtClean="0"/>
          </a:p>
          <a:p>
            <a:pPr fontAlgn="base"/>
            <a:r>
              <a:rPr lang="en-US" dirty="0" smtClean="0"/>
              <a:t> </a:t>
            </a:r>
            <a:r>
              <a:rPr lang="en-US" dirty="0"/>
              <a:t>T</a:t>
            </a:r>
            <a:r>
              <a:rPr lang="en-US" dirty="0" smtClean="0"/>
              <a:t>he use of forceful voluntary coughs every </a:t>
            </a:r>
            <a:r>
              <a:rPr lang="en-US" dirty="0"/>
              <a:t>1 to 3 seconds </a:t>
            </a:r>
            <a:r>
              <a:rPr lang="en-US" dirty="0" smtClean="0"/>
              <a:t>shortly </a:t>
            </a:r>
            <a:r>
              <a:rPr lang="en-US" dirty="0"/>
              <a:t>after the onset of a witnessed </a:t>
            </a:r>
            <a:r>
              <a:rPr lang="en-US" dirty="0" smtClean="0"/>
              <a:t>non </a:t>
            </a:r>
            <a:r>
              <a:rPr lang="en-US" dirty="0" err="1" smtClean="0"/>
              <a:t>perfusing</a:t>
            </a:r>
            <a:r>
              <a:rPr lang="en-US" dirty="0" smtClean="0"/>
              <a:t> </a:t>
            </a:r>
            <a:r>
              <a:rPr lang="en-US" dirty="0"/>
              <a:t>cardiac rhythm in a controlled environment such as the cardiac catheterization laboratory. </a:t>
            </a:r>
            <a:endParaRPr lang="en-US" dirty="0" smtClean="0"/>
          </a:p>
          <a:p>
            <a:pPr fontAlgn="base"/>
            <a:r>
              <a:rPr lang="en-US" dirty="0" smtClean="0"/>
              <a:t> Can generate systemic blood pressures higher than those usually generated by conventional chest compressions, allowing patients to maintain consciousness for a brief arrhythmic interval.</a:t>
            </a:r>
          </a:p>
          <a:p>
            <a:pPr fontAlgn="base"/>
            <a:endParaRPr lang="en-US" dirty="0" smtClean="0"/>
          </a:p>
          <a:p>
            <a:pPr marL="0" indent="0">
              <a:buNone/>
            </a:pPr>
            <a:endParaRPr lang="en-US" dirty="0"/>
          </a:p>
        </p:txBody>
      </p:sp>
    </p:spTree>
    <p:extLst>
      <p:ext uri="{BB962C8B-B14F-4D97-AF65-F5344CB8AC3E}">
        <p14:creationId xmlns:p14="http://schemas.microsoft.com/office/powerpoint/2010/main" val="31346465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447800"/>
            <a:ext cx="8839200" cy="5181600"/>
          </a:xfrm>
        </p:spPr>
        <p:txBody>
          <a:bodyPr/>
          <a:lstStyle/>
          <a:p>
            <a:r>
              <a:rPr lang="en-US" dirty="0" smtClean="0"/>
              <a:t>“Cough” </a:t>
            </a:r>
            <a:r>
              <a:rPr lang="en-US" dirty="0"/>
              <a:t>CPR may be considered in settings such as the cardiac catheterization laboratory for conscious, supine, and monitored patients if the patient can be instructed and coached to cough forcefully every 1 to 3 seconds during the initial seconds of an arrhythmic cardiac arrest. </a:t>
            </a:r>
            <a:r>
              <a:rPr lang="en-US" dirty="0" smtClean="0"/>
              <a:t>(</a:t>
            </a:r>
            <a:r>
              <a:rPr lang="en-US" dirty="0"/>
              <a:t>Class </a:t>
            </a:r>
            <a:r>
              <a:rPr lang="en-US" dirty="0" err="1"/>
              <a:t>IIb</a:t>
            </a:r>
            <a:r>
              <a:rPr lang="en-US" dirty="0"/>
              <a:t>, LOE C).</a:t>
            </a:r>
          </a:p>
          <a:p>
            <a:endParaRPr lang="en-US" dirty="0"/>
          </a:p>
        </p:txBody>
      </p:sp>
    </p:spTree>
    <p:extLst>
      <p:ext uri="{BB962C8B-B14F-4D97-AF65-F5344CB8AC3E}">
        <p14:creationId xmlns:p14="http://schemas.microsoft.com/office/powerpoint/2010/main" val="32119395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fontAlgn="base">
              <a:buNone/>
            </a:pPr>
            <a:r>
              <a:rPr lang="en-US" b="1" dirty="0" smtClean="0"/>
              <a:t>5) Prone </a:t>
            </a:r>
            <a:r>
              <a:rPr lang="en-US" b="1" dirty="0"/>
              <a:t>CPR</a:t>
            </a:r>
          </a:p>
          <a:p>
            <a:pPr fontAlgn="base"/>
            <a:r>
              <a:rPr lang="en-US" dirty="0"/>
              <a:t>When the patient cannot be placed in the supine position, it may be reasonable for rescuers to provide CPR with the patient in the prone position, particularly in hospitalized patients with an advanced airway in place (Class </a:t>
            </a:r>
            <a:r>
              <a:rPr lang="en-US" dirty="0" err="1"/>
              <a:t>IIb</a:t>
            </a:r>
            <a:r>
              <a:rPr lang="en-US" dirty="0"/>
              <a:t>, LOE C)</a:t>
            </a:r>
          </a:p>
          <a:p>
            <a:endParaRPr lang="en-US" dirty="0"/>
          </a:p>
        </p:txBody>
      </p:sp>
    </p:spTree>
    <p:extLst>
      <p:ext uri="{BB962C8B-B14F-4D97-AF65-F5344CB8AC3E}">
        <p14:creationId xmlns:p14="http://schemas.microsoft.com/office/powerpoint/2010/main" val="7532689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normAutofit lnSpcReduction="10000"/>
          </a:bodyPr>
          <a:lstStyle/>
          <a:p>
            <a:pPr marL="0" indent="0" fontAlgn="base">
              <a:buNone/>
            </a:pPr>
            <a:r>
              <a:rPr lang="en-US" dirty="0" smtClean="0"/>
              <a:t>6)   </a:t>
            </a:r>
            <a:r>
              <a:rPr lang="en-US" dirty="0"/>
              <a:t> </a:t>
            </a:r>
            <a:r>
              <a:rPr lang="en-US" b="1" dirty="0"/>
              <a:t>Precordial Thump</a:t>
            </a:r>
          </a:p>
          <a:p>
            <a:pPr fontAlgn="base"/>
            <a:r>
              <a:rPr lang="en-US" dirty="0"/>
              <a:t>N</a:t>
            </a:r>
            <a:r>
              <a:rPr lang="en-US" dirty="0" smtClean="0"/>
              <a:t>ew </a:t>
            </a:r>
            <a:r>
              <a:rPr lang="en-US" dirty="0"/>
              <a:t>to the 2010 Guidelines and is based on the conclusions reached by the 2010 ILCOR evidence evaluation process</a:t>
            </a:r>
          </a:p>
          <a:p>
            <a:r>
              <a:rPr lang="en-US" dirty="0" smtClean="0"/>
              <a:t>The </a:t>
            </a:r>
            <a:r>
              <a:rPr lang="en-US" dirty="0"/>
              <a:t>precordial thump may be considered for patients with witnessed, monitored, unstable ventricular tachycardia including pulseless VT if a defibrillator is not immediately ready for use (Class </a:t>
            </a:r>
            <a:r>
              <a:rPr lang="en-US" dirty="0" err="1"/>
              <a:t>IIb</a:t>
            </a:r>
            <a:r>
              <a:rPr lang="en-US" dirty="0"/>
              <a:t>, LOE C), but it should not delay CPR and shock delivery</a:t>
            </a:r>
            <a:r>
              <a:rPr lang="en-US" dirty="0" smtClean="0"/>
              <a:t>.</a:t>
            </a:r>
          </a:p>
          <a:p>
            <a:pPr marL="0" indent="0">
              <a:buNone/>
            </a:pPr>
            <a:endParaRPr lang="en-US" dirty="0"/>
          </a:p>
        </p:txBody>
      </p:sp>
    </p:spTree>
    <p:extLst>
      <p:ext uri="{BB962C8B-B14F-4D97-AF65-F5344CB8AC3E}">
        <p14:creationId xmlns:p14="http://schemas.microsoft.com/office/powerpoint/2010/main" val="17370184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Devices</a:t>
            </a:r>
            <a:br>
              <a:rPr lang="en-US" dirty="0" smtClean="0"/>
            </a:br>
            <a:endParaRPr lang="en-US" dirty="0"/>
          </a:p>
        </p:txBody>
      </p:sp>
      <p:sp>
        <p:nvSpPr>
          <p:cNvPr id="3" name="Content Placeholder 2"/>
          <p:cNvSpPr>
            <a:spLocks noGrp="1"/>
          </p:cNvSpPr>
          <p:nvPr>
            <p:ph idx="1"/>
          </p:nvPr>
        </p:nvSpPr>
        <p:spPr>
          <a:xfrm>
            <a:off x="0" y="1295400"/>
            <a:ext cx="9144000" cy="5562600"/>
          </a:xfrm>
        </p:spPr>
        <p:txBody>
          <a:bodyPr>
            <a:normAutofit/>
          </a:bodyPr>
          <a:lstStyle/>
          <a:p>
            <a:r>
              <a:rPr lang="en-US" b="1" dirty="0"/>
              <a:t>Devices to Assist </a:t>
            </a:r>
            <a:r>
              <a:rPr lang="en-US" b="1" dirty="0" smtClean="0"/>
              <a:t>Ventilation</a:t>
            </a:r>
            <a:endParaRPr lang="en-US" b="1" dirty="0"/>
          </a:p>
          <a:p>
            <a:pPr marL="514350" indent="-514350">
              <a:buAutoNum type="arabicParenR"/>
            </a:pPr>
            <a:r>
              <a:rPr lang="en-US" b="1" dirty="0" smtClean="0"/>
              <a:t>Automatic </a:t>
            </a:r>
            <a:r>
              <a:rPr lang="en-US" b="1" dirty="0"/>
              <a:t>Transport </a:t>
            </a:r>
            <a:r>
              <a:rPr lang="en-US" b="1" dirty="0" smtClean="0"/>
              <a:t>Ventilators</a:t>
            </a:r>
            <a:endParaRPr lang="en-US" b="1" dirty="0"/>
          </a:p>
          <a:p>
            <a:r>
              <a:rPr lang="en-US" dirty="0" smtClean="0"/>
              <a:t>The </a:t>
            </a:r>
            <a:r>
              <a:rPr lang="en-US" dirty="0"/>
              <a:t>use of an ATV </a:t>
            </a:r>
            <a:r>
              <a:rPr lang="en-US" dirty="0" smtClean="0"/>
              <a:t> </a:t>
            </a:r>
            <a:r>
              <a:rPr lang="en-US" dirty="0"/>
              <a:t>may provide ventilation and oxygenation similar to that possible with the use of a manual resuscitation bag, while allowing the Emergency Medical Services (EMS) team to perform other tasks (Class </a:t>
            </a:r>
            <a:r>
              <a:rPr lang="en-US" dirty="0" err="1"/>
              <a:t>IIb</a:t>
            </a:r>
            <a:r>
              <a:rPr lang="en-US" dirty="0"/>
              <a:t>, LOE </a:t>
            </a:r>
            <a:r>
              <a:rPr lang="en-US" dirty="0" smtClean="0"/>
              <a:t>C). </a:t>
            </a:r>
          </a:p>
          <a:p>
            <a:r>
              <a:rPr lang="en-US" dirty="0" smtClean="0"/>
              <a:t>Disadvantages  </a:t>
            </a:r>
            <a:r>
              <a:rPr lang="en-US" dirty="0"/>
              <a:t>include the need for an oxygen source and a power source</a:t>
            </a:r>
            <a:r>
              <a:rPr lang="en-US" dirty="0" smtClean="0"/>
              <a:t>.</a:t>
            </a:r>
            <a:endParaRPr lang="en-US" dirty="0"/>
          </a:p>
          <a:p>
            <a:endParaRPr lang="en-US" dirty="0"/>
          </a:p>
        </p:txBody>
      </p:sp>
    </p:spTree>
    <p:extLst>
      <p:ext uri="{BB962C8B-B14F-4D97-AF65-F5344CB8AC3E}">
        <p14:creationId xmlns:p14="http://schemas.microsoft.com/office/powerpoint/2010/main" val="637329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47800"/>
            <a:ext cx="9144000" cy="5410200"/>
          </a:xfrm>
        </p:spPr>
        <p:txBody>
          <a:bodyPr>
            <a:normAutofit fontScale="85000" lnSpcReduction="10000"/>
          </a:bodyPr>
          <a:lstStyle/>
          <a:p>
            <a:r>
              <a:rPr lang="en-US" b="1" dirty="0"/>
              <a:t>Devices to Support Circulation</a:t>
            </a:r>
          </a:p>
          <a:p>
            <a:pPr marL="0" indent="0">
              <a:buNone/>
            </a:pPr>
            <a:r>
              <a:rPr lang="en-US" b="1" dirty="0" smtClean="0"/>
              <a:t>  1)   Active </a:t>
            </a:r>
            <a:r>
              <a:rPr lang="en-US" b="1" dirty="0"/>
              <a:t>Compression-Decompression </a:t>
            </a:r>
            <a:r>
              <a:rPr lang="en-US" b="1" dirty="0" smtClean="0"/>
              <a:t>CPR</a:t>
            </a:r>
          </a:p>
          <a:p>
            <a:pPr marL="0" indent="0">
              <a:buNone/>
            </a:pPr>
            <a:endParaRPr lang="en-US" b="1" dirty="0"/>
          </a:p>
          <a:p>
            <a:r>
              <a:rPr lang="en-US" dirty="0"/>
              <a:t>P</a:t>
            </a:r>
            <a:r>
              <a:rPr lang="en-US" dirty="0" smtClean="0"/>
              <a:t>erformed </a:t>
            </a:r>
            <a:r>
              <a:rPr lang="en-US" dirty="0"/>
              <a:t>with a device that includes a suction cup to actively lift the anterior chest during decompression. </a:t>
            </a:r>
            <a:endParaRPr lang="en-US" dirty="0" smtClean="0"/>
          </a:p>
          <a:p>
            <a:r>
              <a:rPr lang="en-US" dirty="0" smtClean="0"/>
              <a:t>The </a:t>
            </a:r>
            <a:r>
              <a:rPr lang="en-US" dirty="0"/>
              <a:t>application of external negative suction during the decompression phase of CPR creates negative </a:t>
            </a:r>
            <a:r>
              <a:rPr lang="en-US" dirty="0" smtClean="0"/>
              <a:t>intra thoracic </a:t>
            </a:r>
            <a:r>
              <a:rPr lang="en-US" dirty="0"/>
              <a:t>pressure and thus potentially enhances venous return to the heart</a:t>
            </a:r>
            <a:r>
              <a:rPr lang="en-US" dirty="0" smtClean="0"/>
              <a:t>.</a:t>
            </a:r>
            <a:endParaRPr lang="en-US" dirty="0"/>
          </a:p>
          <a:p>
            <a:r>
              <a:rPr lang="en-US" dirty="0"/>
              <a:t>M</a:t>
            </a:r>
            <a:r>
              <a:rPr lang="en-US" dirty="0" smtClean="0"/>
              <a:t>eta-analysis </a:t>
            </a:r>
            <a:r>
              <a:rPr lang="en-US" dirty="0"/>
              <a:t>of 10 studies involving both in-hospital arrest (826 patients) and out-of-hospital arrest (4162 </a:t>
            </a:r>
            <a:r>
              <a:rPr lang="en-US" dirty="0" smtClean="0"/>
              <a:t>patients) </a:t>
            </a:r>
            <a:r>
              <a:rPr lang="en-US" dirty="0"/>
              <a:t>and several other controlled </a:t>
            </a:r>
            <a:r>
              <a:rPr lang="en-US" dirty="0" smtClean="0"/>
              <a:t>trials </a:t>
            </a:r>
            <a:r>
              <a:rPr lang="en-US" dirty="0"/>
              <a:t>comparing ACD-CPR to conventional CPR showed no difference in ROSC or survival</a:t>
            </a:r>
            <a:r>
              <a:rPr lang="en-US" dirty="0" smtClean="0"/>
              <a:t>.</a:t>
            </a:r>
          </a:p>
          <a:p>
            <a:pPr marL="0" indent="0">
              <a:buNone/>
            </a:pPr>
            <a:endParaRPr lang="en-US" dirty="0"/>
          </a:p>
          <a:p>
            <a:endParaRPr lang="en-US" dirty="0"/>
          </a:p>
        </p:txBody>
      </p:sp>
    </p:spTree>
    <p:extLst>
      <p:ext uri="{BB962C8B-B14F-4D97-AF65-F5344CB8AC3E}">
        <p14:creationId xmlns:p14="http://schemas.microsoft.com/office/powerpoint/2010/main" val="3231833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0" y="1"/>
            <a:ext cx="8991600" cy="6858000"/>
          </a:xfrm>
        </p:spPr>
        <p:txBody>
          <a:bodyPr/>
          <a:lstStyle/>
          <a:p>
            <a:pPr marL="609600" indent="-609600">
              <a:buFont typeface="Wingdings" pitchFamily="2" charset="2"/>
              <a:buNone/>
              <a:defRPr/>
            </a:pPr>
            <a:r>
              <a:rPr lang="en-GB" b="1" u="sng" dirty="0" smtClean="0">
                <a:effectLst>
                  <a:outerShdw blurRad="38100" dist="38100" dir="2700000" algn="tl">
                    <a:srgbClr val="000000"/>
                  </a:outerShdw>
                </a:effectLst>
              </a:rPr>
              <a:t>Chain of Survival</a:t>
            </a:r>
          </a:p>
          <a:p>
            <a:pPr marL="609600" indent="-609600">
              <a:buFont typeface="Wingdings" pitchFamily="2" charset="2"/>
              <a:buNone/>
              <a:defRPr/>
            </a:pPr>
            <a:endParaRPr lang="en-GB" sz="2400" dirty="0" smtClean="0">
              <a:effectLst/>
            </a:endParaRPr>
          </a:p>
          <a:p>
            <a:pPr marL="609600" indent="-609600">
              <a:buFont typeface="Wingdings" pitchFamily="2" charset="2"/>
              <a:buNone/>
              <a:defRPr/>
            </a:pPr>
            <a:endParaRPr lang="en-GB" sz="2400" dirty="0" smtClean="0">
              <a:effectLst/>
            </a:endParaRPr>
          </a:p>
          <a:p>
            <a:pPr marL="609600" indent="-609600">
              <a:buFont typeface="Wingdings" pitchFamily="2" charset="2"/>
              <a:buNone/>
              <a:defRPr/>
            </a:pPr>
            <a:endParaRPr lang="en-GB" sz="2400" dirty="0" smtClean="0">
              <a:effectLst/>
            </a:endParaRPr>
          </a:p>
          <a:p>
            <a:pPr marL="609600" indent="-609600">
              <a:buFont typeface="Wingdings" pitchFamily="2" charset="2"/>
              <a:buNone/>
              <a:defRPr/>
            </a:pPr>
            <a:endParaRPr lang="en-GB" sz="2400" dirty="0" smtClean="0">
              <a:effectLst/>
            </a:endParaRPr>
          </a:p>
          <a:p>
            <a:pPr marL="609600" indent="-609600">
              <a:buFont typeface="Wingdings" pitchFamily="2" charset="2"/>
              <a:buNone/>
              <a:defRPr/>
            </a:pPr>
            <a:endParaRPr lang="en-GB" sz="2400" dirty="0" smtClean="0">
              <a:effectLst/>
            </a:endParaRPr>
          </a:p>
          <a:p>
            <a:pPr marL="609600" indent="-609600">
              <a:buFont typeface="Wingdings" pitchFamily="2" charset="2"/>
              <a:buNone/>
              <a:defRPr/>
            </a:pPr>
            <a:endParaRPr lang="en-GB" sz="2400" dirty="0" smtClean="0">
              <a:effectLst/>
            </a:endParaRPr>
          </a:p>
          <a:p>
            <a:pPr marL="609600" indent="-609600">
              <a:buFont typeface="Wingdings" pitchFamily="2" charset="2"/>
              <a:buNone/>
              <a:defRPr/>
            </a:pPr>
            <a:r>
              <a:rPr lang="en-GB" sz="2400" dirty="0" smtClean="0">
                <a:effectLst/>
              </a:rPr>
              <a:t>These include:-</a:t>
            </a:r>
          </a:p>
          <a:p>
            <a:pPr marL="609600" indent="-609600">
              <a:defRPr/>
            </a:pPr>
            <a:r>
              <a:rPr lang="en-GB" sz="2400" b="1" u="sng" dirty="0" smtClean="0">
                <a:solidFill>
                  <a:srgbClr val="CC0044"/>
                </a:solidFill>
                <a:effectLst/>
              </a:rPr>
              <a:t>Early recognition</a:t>
            </a:r>
            <a:r>
              <a:rPr lang="en-GB" sz="2400" dirty="0" smtClean="0">
                <a:effectLst/>
              </a:rPr>
              <a:t> &amp; call for help: to prevent cardiac arrest.</a:t>
            </a:r>
          </a:p>
          <a:p>
            <a:pPr marL="609600" indent="-609600">
              <a:defRPr/>
            </a:pPr>
            <a:r>
              <a:rPr lang="en-GB" sz="2400" b="1" u="sng" dirty="0" smtClean="0">
                <a:solidFill>
                  <a:srgbClr val="CC0044"/>
                </a:solidFill>
                <a:effectLst/>
              </a:rPr>
              <a:t>Early CPR</a:t>
            </a:r>
            <a:r>
              <a:rPr lang="en-GB" sz="2400" dirty="0" smtClean="0">
                <a:effectLst/>
              </a:rPr>
              <a:t> (with </a:t>
            </a:r>
            <a:r>
              <a:rPr lang="en-GB" sz="2400" b="1" dirty="0" smtClean="0">
                <a:effectLst/>
              </a:rPr>
              <a:t>minimal interruptions</a:t>
            </a:r>
            <a:r>
              <a:rPr lang="en-GB" sz="2400" dirty="0" smtClean="0">
                <a:effectLst/>
              </a:rPr>
              <a:t>): to buy time.</a:t>
            </a:r>
          </a:p>
          <a:p>
            <a:pPr marL="609600" indent="-609600">
              <a:defRPr/>
            </a:pPr>
            <a:r>
              <a:rPr lang="en-GB" sz="2400" b="1" u="sng" dirty="0" smtClean="0">
                <a:solidFill>
                  <a:srgbClr val="CC0044"/>
                </a:solidFill>
                <a:effectLst/>
              </a:rPr>
              <a:t>Early defibrillation</a:t>
            </a:r>
            <a:r>
              <a:rPr lang="en-GB" sz="2400" dirty="0" smtClean="0">
                <a:effectLst/>
              </a:rPr>
              <a:t>: to restart the heart.</a:t>
            </a:r>
          </a:p>
          <a:p>
            <a:pPr marL="609600" indent="-609600">
              <a:defRPr/>
            </a:pPr>
            <a:r>
              <a:rPr lang="en-GB" sz="2400" b="1" u="sng" dirty="0" smtClean="0">
                <a:solidFill>
                  <a:srgbClr val="CC0044"/>
                </a:solidFill>
                <a:effectLst/>
              </a:rPr>
              <a:t>Post resuscitation care</a:t>
            </a:r>
            <a:r>
              <a:rPr lang="en-GB" sz="2400" dirty="0" smtClean="0">
                <a:effectLst/>
              </a:rPr>
              <a:t>: to restore quality of life &amp; minimize neurological insult. </a:t>
            </a:r>
          </a:p>
        </p:txBody>
      </p:sp>
      <p:pic>
        <p:nvPicPr>
          <p:cNvPr id="10243" name="Picture 6" descr="Final 4 ring CoS 18Aug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09600"/>
            <a:ext cx="5832475" cy="26892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429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47800"/>
            <a:ext cx="8991600" cy="5410200"/>
          </a:xfrm>
        </p:spPr>
        <p:txBody>
          <a:bodyPr>
            <a:normAutofit fontScale="92500" lnSpcReduction="20000"/>
          </a:bodyPr>
          <a:lstStyle/>
          <a:p>
            <a:pPr marL="0" indent="0">
              <a:buNone/>
            </a:pPr>
            <a:r>
              <a:rPr lang="en-US" b="1" dirty="0" smtClean="0"/>
              <a:t>2)   Impedance </a:t>
            </a:r>
            <a:r>
              <a:rPr lang="en-US" b="1" dirty="0"/>
              <a:t>Threshold Device</a:t>
            </a:r>
          </a:p>
          <a:p>
            <a:r>
              <a:rPr lang="en-US" dirty="0"/>
              <a:t>The impedance threshold device (ITD) is a pressure-sensitive valve that is attached to an endotracheal tube, </a:t>
            </a:r>
            <a:r>
              <a:rPr lang="en-US" dirty="0" err="1"/>
              <a:t>supraglottic</a:t>
            </a:r>
            <a:r>
              <a:rPr lang="en-US" dirty="0"/>
              <a:t> airway, or face mask. </a:t>
            </a:r>
            <a:endParaRPr lang="en-US" dirty="0" smtClean="0"/>
          </a:p>
          <a:p>
            <a:endParaRPr lang="en-US" dirty="0" smtClean="0"/>
          </a:p>
          <a:p>
            <a:r>
              <a:rPr lang="en-US" dirty="0" smtClean="0"/>
              <a:t>The </a:t>
            </a:r>
            <a:r>
              <a:rPr lang="en-US" dirty="0"/>
              <a:t>ITD limits air entry into the lungs during the decompression phase of CPR, creating negative </a:t>
            </a:r>
            <a:r>
              <a:rPr lang="en-US" dirty="0" err="1"/>
              <a:t>intrathoracic</a:t>
            </a:r>
            <a:r>
              <a:rPr lang="en-US" dirty="0"/>
              <a:t> pressure and improving venous return to the heart and cardiac output during CPR</a:t>
            </a:r>
            <a:r>
              <a:rPr lang="en-US" dirty="0" smtClean="0"/>
              <a:t>.</a:t>
            </a:r>
          </a:p>
          <a:p>
            <a:endParaRPr lang="en-US" dirty="0"/>
          </a:p>
          <a:p>
            <a:r>
              <a:rPr lang="en-US" dirty="0" smtClean="0"/>
              <a:t> </a:t>
            </a:r>
            <a:r>
              <a:rPr lang="en-US" dirty="0"/>
              <a:t>It does so without impeding positive pressure ventilation or passive exhalation. </a:t>
            </a:r>
          </a:p>
          <a:p>
            <a:endParaRPr lang="en-US" dirty="0" smtClean="0"/>
          </a:p>
          <a:p>
            <a:endParaRPr lang="en-US" dirty="0"/>
          </a:p>
        </p:txBody>
      </p:sp>
    </p:spTree>
    <p:extLst>
      <p:ext uri="{BB962C8B-B14F-4D97-AF65-F5344CB8AC3E}">
        <p14:creationId xmlns:p14="http://schemas.microsoft.com/office/powerpoint/2010/main" val="30088876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47800"/>
            <a:ext cx="8991600" cy="5410200"/>
          </a:xfrm>
        </p:spPr>
        <p:txBody>
          <a:bodyPr>
            <a:normAutofit lnSpcReduction="10000"/>
          </a:bodyPr>
          <a:lstStyle/>
          <a:p>
            <a:r>
              <a:rPr lang="en-US" dirty="0"/>
              <a:t>The ITD and ACD-CPR devices are thought to act synergistically to enhance venous return. During ACD-CPR with or without the ITD, </a:t>
            </a:r>
            <a:r>
              <a:rPr lang="en-US" dirty="0" smtClean="0"/>
              <a:t>one </a:t>
            </a:r>
            <a:r>
              <a:rPr lang="en-US" dirty="0"/>
              <a:t>randomized study</a:t>
            </a:r>
            <a:r>
              <a:rPr lang="en-US" baseline="30000" dirty="0"/>
              <a:t> </a:t>
            </a:r>
            <a:r>
              <a:rPr lang="en-US" dirty="0"/>
              <a:t> found no difference in survival, whereas another randomized study</a:t>
            </a:r>
            <a:r>
              <a:rPr lang="en-US" baseline="30000" dirty="0"/>
              <a:t> </a:t>
            </a:r>
            <a:r>
              <a:rPr lang="en-US" dirty="0"/>
              <a:t> found that the addition of an ITD improved short-term survival (24-hour survival and survival to ICU admission). </a:t>
            </a:r>
          </a:p>
          <a:p>
            <a:endParaRPr lang="en-US" dirty="0"/>
          </a:p>
          <a:p>
            <a:r>
              <a:rPr lang="en-US" dirty="0"/>
              <a:t>The use of the ITD may be considered by trained personnel as a CPR adjunct in adult cardiac arrest (Class </a:t>
            </a:r>
            <a:r>
              <a:rPr lang="en-US" dirty="0" err="1"/>
              <a:t>IIb</a:t>
            </a:r>
            <a:r>
              <a:rPr lang="en-US" dirty="0"/>
              <a:t>, LOE B)</a:t>
            </a:r>
          </a:p>
          <a:p>
            <a:endParaRPr lang="en-US" dirty="0"/>
          </a:p>
        </p:txBody>
      </p:sp>
    </p:spTree>
    <p:extLst>
      <p:ext uri="{BB962C8B-B14F-4D97-AF65-F5344CB8AC3E}">
        <p14:creationId xmlns:p14="http://schemas.microsoft.com/office/powerpoint/2010/main" val="33705397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4800" dirty="0" smtClean="0"/>
          </a:p>
          <a:p>
            <a:pPr marL="0" indent="0" algn="ctr">
              <a:buNone/>
            </a:pPr>
            <a:endParaRPr lang="en-US" sz="9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39" y="1447800"/>
            <a:ext cx="8808961" cy="533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380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latin typeface="Belwe Bd BT" pitchFamily="18" charset="0"/>
              </a:rPr>
              <a:t>Sequence of steps </a:t>
            </a:r>
            <a:r>
              <a:rPr lang="en-US" sz="3600" dirty="0" smtClean="0">
                <a:latin typeface="Belwe Bd BT" pitchFamily="18" charset="0"/>
              </a:rPr>
              <a:t>of CPR</a:t>
            </a:r>
            <a:endParaRPr lang="en-US" sz="3600" dirty="0">
              <a:latin typeface="Belwe Bd BT" pitchFamily="18" charset="0"/>
            </a:endParaRPr>
          </a:p>
        </p:txBody>
      </p:sp>
      <p:graphicFrame>
        <p:nvGraphicFramePr>
          <p:cNvPr id="4" name="Content Placeholder 3"/>
          <p:cNvGraphicFramePr>
            <a:graphicFrameLocks noGrp="1"/>
          </p:cNvGraphicFramePr>
          <p:nvPr>
            <p:ph idx="1"/>
          </p:nvPr>
        </p:nvGraphicFramePr>
        <p:xfrm>
          <a:off x="200416" y="2016690"/>
          <a:ext cx="8793272" cy="4146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394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1500" b="1">
                <a:latin typeface="Arial" charset="0"/>
              </a:rPr>
              <a:t>Simplified adult BLS algorithm.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21" y="6224334"/>
            <a:ext cx="126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8880" y="979303"/>
            <a:ext cx="36705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73888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Berg R A et al.</a:t>
            </a:r>
            <a:r>
              <a:rPr lang="en-GB" sz="1100" b="1" i="1">
                <a:latin typeface="Arial" charset="0"/>
              </a:rPr>
              <a:t> Circulation</a:t>
            </a:r>
            <a:r>
              <a:rPr lang="en-GB" sz="1100" b="1">
                <a:latin typeface="Arial" charset="0"/>
              </a:rPr>
              <a:t>. 2010;122:S685-S705</a:t>
            </a:r>
          </a:p>
        </p:txBody>
      </p:sp>
      <p:sp>
        <p:nvSpPr>
          <p:cNvPr id="3077" name="Text Box 5"/>
          <p:cNvSpPr txBox="1">
            <a:spLocks noChangeArrowheads="1"/>
          </p:cNvSpPr>
          <p:nvPr/>
        </p:nvSpPr>
        <p:spPr bwMode="auto">
          <a:xfrm>
            <a:off x="5420160" y="6613175"/>
            <a:ext cx="362448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900">
                <a:latin typeface="Arial" charset="0"/>
              </a:rPr>
              <a:t>Copyright © American Heart Association, Inc. All rights reserved.</a:t>
            </a:r>
          </a:p>
        </p:txBody>
      </p:sp>
    </p:spTree>
    <p:extLst>
      <p:ext uri="{BB962C8B-B14F-4D97-AF65-F5344CB8AC3E}">
        <p14:creationId xmlns:p14="http://schemas.microsoft.com/office/powerpoint/2010/main" val="30320988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3679</Words>
  <Application>Microsoft Office PowerPoint</Application>
  <PresentationFormat>On-screen Show (4:3)</PresentationFormat>
  <Paragraphs>379</Paragraphs>
  <Slides>72</Slides>
  <Notes>5</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  Cardiopulmonary Resuscitation </vt:lpstr>
      <vt:lpstr> </vt:lpstr>
      <vt:lpstr>PowerPoint Presentation</vt:lpstr>
      <vt:lpstr>BASIC LIFE SUPPORT( BLS)</vt:lpstr>
      <vt:lpstr>ADVANCED CARDIAC LIFE SUPPORT(ACLS)</vt:lpstr>
      <vt:lpstr>CHAIN OF SURVIVAL</vt:lpstr>
      <vt:lpstr>PowerPoint Presentation</vt:lpstr>
      <vt:lpstr>Sequence of steps of CPR</vt:lpstr>
      <vt:lpstr>PowerPoint Presentation</vt:lpstr>
      <vt:lpstr>Chest compressions</vt:lpstr>
      <vt:lpstr>PowerPoint Presentation</vt:lpstr>
      <vt:lpstr>Performing Infant Chest Compressions</vt:lpstr>
      <vt:lpstr>Physiology of Compressions</vt:lpstr>
      <vt:lpstr>Adequacy of compressions</vt:lpstr>
      <vt:lpstr>AIRWAY</vt:lpstr>
      <vt:lpstr>PowerPoint Presentation</vt:lpstr>
      <vt:lpstr>This maneuver causes anterior displacement of the tongue</vt:lpstr>
      <vt:lpstr>PowerPoint Presentation</vt:lpstr>
      <vt:lpstr>PowerPoint Presentation</vt:lpstr>
      <vt:lpstr>PowerPoint Presentation</vt:lpstr>
      <vt:lpstr>Heimlich Maneuver</vt:lpstr>
      <vt:lpstr>Heimlich Maneuver</vt:lpstr>
      <vt:lpstr>Advanced techniques for airway</vt:lpstr>
      <vt:lpstr>Endotracheal Intubation</vt:lpstr>
      <vt:lpstr>Verify the tube position</vt:lpstr>
      <vt:lpstr>PowerPoint Presentation</vt:lpstr>
      <vt:lpstr>PowerPoint Presentation</vt:lpstr>
      <vt:lpstr>PowerPoint Presentation</vt:lpstr>
      <vt:lpstr>Rescue breaths</vt:lpstr>
      <vt:lpstr>Basic techniques</vt:lpstr>
      <vt:lpstr>Basic techniques</vt:lpstr>
      <vt:lpstr>Advanced techniques</vt:lpstr>
      <vt:lpstr>Defibrillation</vt:lpstr>
      <vt:lpstr>AUTOMATED EXTERNAL DEFIBRILLATOR (AED)</vt:lpstr>
      <vt:lpstr>AUTOMATED EXTERNAL DEFIBRILLATOR (AED)</vt:lpstr>
      <vt:lpstr>AUTOMATED EXTERNAL DEFIBRILLATOR (AED)</vt:lpstr>
      <vt:lpstr>Drug Administration</vt:lpstr>
      <vt:lpstr>Vasopressor Drugs</vt:lpstr>
      <vt:lpstr>Anti Arrhythmic Drugs</vt:lpstr>
      <vt:lpstr>Drugs not recommended</vt:lpstr>
      <vt:lpstr>Reversible causes </vt:lpstr>
      <vt:lpstr>Post Cardiac Arrest Care after ROSC(Return of spontaneous circulation)</vt:lpstr>
      <vt:lpstr>Post Cardiac Arrest Care after ROSC</vt:lpstr>
      <vt:lpstr>PowerPoint Presentation</vt:lpstr>
      <vt:lpstr>Differences in Pediatric and Adult Resuscitation</vt:lpstr>
      <vt:lpstr>Modification in CPR in Pregnant Females</vt:lpstr>
      <vt:lpstr>Changes in the new guidelines</vt:lpstr>
      <vt:lpstr>PowerPoint Presentation</vt:lpstr>
      <vt:lpstr>PowerPoint Presentation</vt:lpstr>
      <vt:lpstr>PowerPoint Presentation</vt:lpstr>
      <vt:lpstr>PowerPoint Presentation</vt:lpstr>
      <vt:lpstr>IV) Cricoid pressure </vt:lpstr>
      <vt:lpstr>V) New "circular" ACLS algorithm </vt:lpstr>
      <vt:lpstr>PowerPoint Presentation</vt:lpstr>
      <vt:lpstr>PowerPoint Presentation</vt:lpstr>
      <vt:lpstr>PowerPoint Presentation</vt:lpstr>
      <vt:lpstr>PowerPoint Presentation</vt:lpstr>
      <vt:lpstr>Alternative techniques and devices</vt:lpstr>
      <vt:lpstr>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Devices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Cardiopulmonary Resuscitation </dc:title>
  <dc:creator>kailash</dc:creator>
  <cp:lastModifiedBy>kailash</cp:lastModifiedBy>
  <cp:revision>80</cp:revision>
  <dcterms:created xsi:type="dcterms:W3CDTF">2006-08-16T00:00:00Z</dcterms:created>
  <dcterms:modified xsi:type="dcterms:W3CDTF">2014-09-16T02:19:06Z</dcterms:modified>
</cp:coreProperties>
</file>